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58" r:id="rId3"/>
    <p:sldId id="259" r:id="rId4"/>
    <p:sldId id="260" r:id="rId5"/>
    <p:sldId id="261" r:id="rId6"/>
    <p:sldId id="262" r:id="rId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398"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Título"/>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75F6861D-036E-4880-95DD-EA0F864A8069}" type="datetimeFigureOut">
              <a:rPr lang="es-ES" smtClean="0"/>
              <a:t>11/07/2012</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385118A9-7227-4AC0-A585-2E355377CB39}" type="slidenum">
              <a:rPr lang="es-ES" smtClean="0"/>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5F6861D-036E-4880-95DD-EA0F864A8069}" type="datetimeFigureOut">
              <a:rPr lang="es-ES" smtClean="0"/>
              <a:t>11/07/2012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85118A9-7227-4AC0-A585-2E355377CB39}"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75F6861D-036E-4880-95DD-EA0F864A8069}" type="datetimeFigureOut">
              <a:rPr lang="es-ES" smtClean="0"/>
              <a:t>11/07/2012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85118A9-7227-4AC0-A585-2E355377CB39}" type="slidenum">
              <a:rPr lang="es-ES" smtClean="0"/>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5F6861D-036E-4880-95DD-EA0F864A8069}" type="datetimeFigureOut">
              <a:rPr lang="es-ES" smtClean="0"/>
              <a:t>11/07/2012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85118A9-7227-4AC0-A585-2E355377CB39}"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75F6861D-036E-4880-95DD-EA0F864A8069}" type="datetimeFigureOut">
              <a:rPr lang="es-ES" smtClean="0"/>
              <a:t>11/07/2012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385118A9-7227-4AC0-A585-2E355377CB39}"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nchor="ctr"/>
          <a:lstStyle>
            <a:lvl1pPr algn="l">
              <a:defRPr sz="4600"/>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75F6861D-036E-4880-95DD-EA0F864A8069}" type="datetimeFigureOut">
              <a:rPr lang="es-ES" smtClean="0"/>
              <a:t>11/07/2012</a:t>
            </a:fld>
            <a:endParaRPr lang="es-ES"/>
          </a:p>
        </p:txBody>
      </p:sp>
      <p:sp>
        <p:nvSpPr>
          <p:cNvPr id="8" name="7 Marcador de número de diapositiva"/>
          <p:cNvSpPr>
            <a:spLocks noGrp="1"/>
          </p:cNvSpPr>
          <p:nvPr>
            <p:ph type="sldNum" sz="quarter" idx="11"/>
          </p:nvPr>
        </p:nvSpPr>
        <p:spPr/>
        <p:txBody>
          <a:bodyPr/>
          <a:lstStyle/>
          <a:p>
            <a:fld id="{385118A9-7227-4AC0-A585-2E355377CB39}" type="slidenum">
              <a:rPr lang="es-ES" smtClean="0"/>
              <a:t>‹Nº›</a:t>
            </a:fld>
            <a:endParaRPr lang="es-ES"/>
          </a:p>
        </p:txBody>
      </p:sp>
      <p:sp>
        <p:nvSpPr>
          <p:cNvPr id="9" name="8 Marcador de pie de página"/>
          <p:cNvSpPr>
            <a:spLocks noGrp="1"/>
          </p:cNvSpPr>
          <p:nvPr>
            <p:ph type="ftr" sz="quarter" idx="12"/>
          </p:nvPr>
        </p:nvSpPr>
        <p:spPr/>
        <p:txBody>
          <a:bodyPr/>
          <a:lstStyle/>
          <a:p>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5F6861D-036E-4880-95DD-EA0F864A8069}" type="datetimeFigureOut">
              <a:rPr lang="es-ES" smtClean="0"/>
              <a:t>11/07/2012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385118A9-7227-4AC0-A585-2E355377CB39}"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5F6861D-036E-4880-95DD-EA0F864A8069}" type="datetimeFigureOut">
              <a:rPr lang="es-ES" smtClean="0"/>
              <a:t>11/07/2012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156448" y="6422064"/>
            <a:ext cx="762000" cy="365125"/>
          </a:xfrm>
        </p:spPr>
        <p:txBody>
          <a:bodyPr/>
          <a:lstStyle/>
          <a:p>
            <a:fld id="{385118A9-7227-4AC0-A585-2E355377CB39}"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457200" y="6422064"/>
            <a:ext cx="2133600" cy="365125"/>
          </a:xfrm>
        </p:spPr>
        <p:txBody>
          <a:bodyPr/>
          <a:lstStyle/>
          <a:p>
            <a:fld id="{75F6861D-036E-4880-95DD-EA0F864A8069}" type="datetimeFigureOut">
              <a:rPr lang="es-ES" smtClean="0"/>
              <a:t>11/07/2012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85118A9-7227-4AC0-A585-2E355377CB39}"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5F6861D-036E-4880-95DD-EA0F864A8069}" type="datetimeFigureOut">
              <a:rPr lang="es-ES" smtClean="0"/>
              <a:t>11/07/2012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85118A9-7227-4AC0-A585-2E355377CB39}"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5F6861D-036E-4880-95DD-EA0F864A8069}" type="datetimeFigureOut">
              <a:rPr lang="es-ES" smtClean="0"/>
              <a:t>11/07/2012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85118A9-7227-4AC0-A585-2E355377CB39}"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11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Marcador de título"/>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75F6861D-036E-4880-95DD-EA0F864A8069}" type="datetimeFigureOut">
              <a:rPr lang="es-ES" smtClean="0"/>
              <a:t>11/07/2012</a:t>
            </a:fld>
            <a:endParaRPr lang="es-ES"/>
          </a:p>
        </p:txBody>
      </p:sp>
      <p:sp>
        <p:nvSpPr>
          <p:cNvPr id="22" name="21 Marcador de pie de página"/>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s-ES"/>
          </a:p>
        </p:txBody>
      </p:sp>
      <p:sp>
        <p:nvSpPr>
          <p:cNvPr id="18" name="17 Marcador de número de diapositiva"/>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385118A9-7227-4AC0-A585-2E355377CB39}" type="slidenum">
              <a:rPr lang="es-ES" smtClean="0"/>
              <a:t>‹Nº›</a:t>
            </a:fld>
            <a:endParaRPr lang="es-E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5"/>
          <p:cNvSpPr>
            <a:spLocks noChangeArrowheads="1"/>
          </p:cNvSpPr>
          <p:nvPr/>
        </p:nvSpPr>
        <p:spPr bwMode="auto">
          <a:xfrm>
            <a:off x="285720" y="428604"/>
            <a:ext cx="8227893" cy="712975"/>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DIFICULTADES EN LOS RETRASOS MADURATIVOS. CÓMO TRATARLAS </a:t>
            </a:r>
            <a:endParaRPr kumimoji="0" lang="es-ES" sz="2000" b="1" i="0" u="none" strike="noStrike" cap="none" normalizeH="0" baseline="0" dirty="0" smtClean="0">
              <a:ln>
                <a:noFill/>
              </a:ln>
              <a:solidFill>
                <a:srgbClr val="4F81BD"/>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endParaRPr>
          </a:p>
        </p:txBody>
      </p:sp>
      <p:sp>
        <p:nvSpPr>
          <p:cNvPr id="7" name="6 Título"/>
          <p:cNvSpPr>
            <a:spLocks noGrp="1"/>
          </p:cNvSpPr>
          <p:nvPr>
            <p:ph type="title"/>
          </p:nvPr>
        </p:nvSpPr>
        <p:spPr>
          <a:xfrm>
            <a:off x="714348" y="1142984"/>
            <a:ext cx="7743852" cy="4267216"/>
          </a:xfrm>
        </p:spPr>
        <p:txBody>
          <a:bodyPr>
            <a:normAutofit fontScale="90000"/>
          </a:bodyPr>
          <a:lstStyle/>
          <a:p>
            <a:r>
              <a:rPr lang="es-ES" sz="1600" u="sng" dirty="0" smtClean="0">
                <a:ln>
                  <a:noFill/>
                </a:ln>
                <a:solidFill>
                  <a:sysClr val="windowText" lastClr="000000"/>
                </a:solidFill>
                <a:effectLst/>
              </a:rPr>
              <a:t>Retrasos madurativos:</a:t>
            </a:r>
            <a:r>
              <a:rPr lang="es-ES" sz="1600" dirty="0" smtClean="0">
                <a:ln>
                  <a:noFill/>
                </a:ln>
                <a:solidFill>
                  <a:sysClr val="windowText" lastClr="000000"/>
                </a:solidFill>
                <a:effectLst/>
              </a:rPr>
              <a:t/>
            </a:r>
            <a:br>
              <a:rPr lang="es-ES" sz="1600" dirty="0" smtClean="0">
                <a:ln>
                  <a:noFill/>
                </a:ln>
                <a:solidFill>
                  <a:sysClr val="windowText" lastClr="000000"/>
                </a:solidFill>
                <a:effectLst/>
              </a:rPr>
            </a:br>
            <a:r>
              <a:rPr lang="es-ES" sz="1600" dirty="0" smtClean="0">
                <a:ln>
                  <a:noFill/>
                </a:ln>
                <a:solidFill>
                  <a:sysClr val="windowText" lastClr="000000"/>
                </a:solidFill>
                <a:effectLst/>
              </a:rPr>
              <a:t> Dos teorías: </a:t>
            </a:r>
            <a:br>
              <a:rPr lang="es-ES" sz="1600" dirty="0" smtClean="0">
                <a:ln>
                  <a:noFill/>
                </a:ln>
                <a:solidFill>
                  <a:sysClr val="windowText" lastClr="000000"/>
                </a:solidFill>
                <a:effectLst/>
              </a:rPr>
            </a:br>
            <a:r>
              <a:rPr lang="es-ES" sz="1600" dirty="0" smtClean="0">
                <a:ln>
                  <a:noFill/>
                </a:ln>
                <a:solidFill>
                  <a:sysClr val="windowText" lastClr="000000"/>
                </a:solidFill>
                <a:effectLst/>
              </a:rPr>
              <a:t>1) Retrasos en la maduración neurológica. </a:t>
            </a:r>
            <a:br>
              <a:rPr lang="es-ES" sz="1600" dirty="0" smtClean="0">
                <a:ln>
                  <a:noFill/>
                </a:ln>
                <a:solidFill>
                  <a:sysClr val="windowText" lastClr="000000"/>
                </a:solidFill>
                <a:effectLst/>
              </a:rPr>
            </a:br>
            <a:r>
              <a:rPr lang="es-ES" sz="1600" dirty="0" smtClean="0">
                <a:ln>
                  <a:noFill/>
                </a:ln>
                <a:solidFill>
                  <a:sysClr val="windowText" lastClr="000000"/>
                </a:solidFill>
                <a:effectLst/>
              </a:rPr>
              <a:t>2) Retrasos en la maduración de las funciones psicológicas.</a:t>
            </a:r>
            <a:br>
              <a:rPr lang="es-ES" sz="1600" dirty="0" smtClean="0">
                <a:ln>
                  <a:noFill/>
                </a:ln>
                <a:solidFill>
                  <a:sysClr val="windowText" lastClr="000000"/>
                </a:solidFill>
                <a:effectLst/>
              </a:rPr>
            </a:br>
            <a:r>
              <a:rPr lang="es-ES" sz="1600" dirty="0" smtClean="0">
                <a:ln>
                  <a:noFill/>
                </a:ln>
                <a:solidFill>
                  <a:sysClr val="windowText" lastClr="000000"/>
                </a:solidFill>
                <a:effectLst/>
              </a:rPr>
              <a:t>En general, los retrasos en estas áreas, influyen en dificultades de aprendizaje relativas a:</a:t>
            </a:r>
            <a:br>
              <a:rPr lang="es-ES" sz="1600" dirty="0" smtClean="0">
                <a:ln>
                  <a:noFill/>
                </a:ln>
                <a:solidFill>
                  <a:sysClr val="windowText" lastClr="000000"/>
                </a:solidFill>
                <a:effectLst/>
              </a:rPr>
            </a:br>
            <a:r>
              <a:rPr lang="es-ES" sz="1600" i="1" dirty="0" smtClean="0">
                <a:ln>
                  <a:noFill/>
                </a:ln>
                <a:solidFill>
                  <a:sysClr val="windowText" lastClr="000000"/>
                </a:solidFill>
                <a:effectLst/>
              </a:rPr>
              <a:t>-Hiperactividad.</a:t>
            </a:r>
            <a:br>
              <a:rPr lang="es-ES" sz="1600" i="1" dirty="0" smtClean="0">
                <a:ln>
                  <a:noFill/>
                </a:ln>
                <a:solidFill>
                  <a:sysClr val="windowText" lastClr="000000"/>
                </a:solidFill>
                <a:effectLst/>
              </a:rPr>
            </a:br>
            <a:r>
              <a:rPr lang="es-ES" sz="1600" i="1" dirty="0" smtClean="0">
                <a:ln>
                  <a:noFill/>
                </a:ln>
                <a:solidFill>
                  <a:sysClr val="windowText" lastClr="000000"/>
                </a:solidFill>
                <a:effectLst/>
              </a:rPr>
              <a:t>-Déficit de atención</a:t>
            </a:r>
            <a:br>
              <a:rPr lang="es-ES" sz="1600" i="1" dirty="0" smtClean="0">
                <a:ln>
                  <a:noFill/>
                </a:ln>
                <a:solidFill>
                  <a:sysClr val="windowText" lastClr="000000"/>
                </a:solidFill>
                <a:effectLst/>
              </a:rPr>
            </a:br>
            <a:r>
              <a:rPr lang="es-ES" sz="1600" i="1" dirty="0" smtClean="0">
                <a:ln>
                  <a:noFill/>
                </a:ln>
                <a:solidFill>
                  <a:sysClr val="windowText" lastClr="000000"/>
                </a:solidFill>
                <a:effectLst/>
              </a:rPr>
              <a:t>A todos los aprendizajes escolares y especialmente a la </a:t>
            </a:r>
            <a:r>
              <a:rPr lang="es-ES" sz="1600" i="1" dirty="0" err="1" smtClean="0">
                <a:ln>
                  <a:noFill/>
                </a:ln>
                <a:solidFill>
                  <a:sysClr val="windowText" lastClr="000000"/>
                </a:solidFill>
                <a:effectLst/>
              </a:rPr>
              <a:t>lecto</a:t>
            </a:r>
            <a:r>
              <a:rPr lang="es-ES" sz="1600" i="1" dirty="0" smtClean="0">
                <a:ln>
                  <a:noFill/>
                </a:ln>
                <a:solidFill>
                  <a:sysClr val="windowText" lastClr="000000"/>
                </a:solidFill>
                <a:effectLst/>
              </a:rPr>
              <a:t>-escritura y el cálculo.</a:t>
            </a:r>
            <a:br>
              <a:rPr lang="es-ES" sz="1600" i="1" dirty="0" smtClean="0">
                <a:ln>
                  <a:noFill/>
                </a:ln>
                <a:solidFill>
                  <a:sysClr val="windowText" lastClr="000000"/>
                </a:solidFill>
                <a:effectLst/>
              </a:rPr>
            </a:br>
            <a:r>
              <a:rPr lang="es-ES" sz="1600" i="1" dirty="0" smtClean="0">
                <a:ln>
                  <a:noFill/>
                </a:ln>
                <a:solidFill>
                  <a:sysClr val="windowText" lastClr="000000"/>
                </a:solidFill>
                <a:effectLst/>
              </a:rPr>
              <a:t>Afecta al ajuste social del alumno.</a:t>
            </a:r>
            <a:br>
              <a:rPr lang="es-ES" sz="1600" i="1" dirty="0" smtClean="0">
                <a:ln>
                  <a:noFill/>
                </a:ln>
                <a:solidFill>
                  <a:sysClr val="windowText" lastClr="000000"/>
                </a:solidFill>
                <a:effectLst/>
              </a:rPr>
            </a:br>
            <a:r>
              <a:rPr lang="es-ES" sz="1600" dirty="0" smtClean="0">
                <a:ln>
                  <a:noFill/>
                </a:ln>
                <a:solidFill>
                  <a:sysClr val="windowText" lastClr="000000"/>
                </a:solidFill>
                <a:effectLst/>
              </a:rPr>
              <a:t> </a:t>
            </a:r>
            <a:br>
              <a:rPr lang="es-ES" sz="1600" dirty="0" smtClean="0">
                <a:ln>
                  <a:noFill/>
                </a:ln>
                <a:solidFill>
                  <a:sysClr val="windowText" lastClr="000000"/>
                </a:solidFill>
                <a:effectLst/>
              </a:rPr>
            </a:br>
            <a:r>
              <a:rPr lang="es-ES" sz="1600" dirty="0" smtClean="0">
                <a:ln>
                  <a:noFill/>
                </a:ln>
                <a:solidFill>
                  <a:sysClr val="windowText" lastClr="000000"/>
                </a:solidFill>
                <a:effectLst/>
              </a:rPr>
              <a:t>El </a:t>
            </a:r>
            <a:r>
              <a:rPr lang="es-ES" sz="1600" u="sng" dirty="0" smtClean="0">
                <a:ln>
                  <a:noFill/>
                </a:ln>
                <a:solidFill>
                  <a:sysClr val="windowText" lastClr="000000"/>
                </a:solidFill>
                <a:effectLst/>
              </a:rPr>
              <a:t>Tratamiento</a:t>
            </a:r>
            <a:r>
              <a:rPr lang="es-ES" sz="1600" dirty="0" smtClean="0">
                <a:ln>
                  <a:noFill/>
                </a:ln>
                <a:solidFill>
                  <a:sysClr val="windowText" lastClr="000000"/>
                </a:solidFill>
                <a:effectLst/>
              </a:rPr>
              <a:t> de los retrasos madurativos depende de la variabilidad de las teorías pero en la actualidad se proponen tratamientos </a:t>
            </a:r>
            <a:r>
              <a:rPr lang="es-ES" sz="1600" dirty="0" err="1" smtClean="0">
                <a:ln>
                  <a:noFill/>
                </a:ln>
                <a:solidFill>
                  <a:sysClr val="windowText" lastClr="000000"/>
                </a:solidFill>
                <a:effectLst/>
              </a:rPr>
              <a:t>psicoeducacionales</a:t>
            </a:r>
            <a:r>
              <a:rPr lang="es-ES" sz="1600" dirty="0" smtClean="0">
                <a:ln>
                  <a:noFill/>
                </a:ln>
                <a:solidFill>
                  <a:sysClr val="windowText" lastClr="000000"/>
                </a:solidFill>
                <a:effectLst/>
              </a:rPr>
              <a:t> integrales con pretensiones de una fuerte validez extrema y ecológica, es decir, procurando adaptarse lo más posible a las situaciones reales en las que el niño se </a:t>
            </a:r>
            <a:r>
              <a:rPr lang="es-ES" sz="1600" dirty="0" err="1" smtClean="0">
                <a:ln>
                  <a:noFill/>
                </a:ln>
                <a:solidFill>
                  <a:sysClr val="windowText" lastClr="000000"/>
                </a:solidFill>
                <a:effectLst/>
              </a:rPr>
              <a:t>desenvuelve.Estos</a:t>
            </a:r>
            <a:r>
              <a:rPr lang="es-ES" sz="1600" dirty="0" smtClean="0">
                <a:ln>
                  <a:noFill/>
                </a:ln>
                <a:solidFill>
                  <a:sysClr val="windowText" lastClr="000000"/>
                </a:solidFill>
                <a:effectLst/>
              </a:rPr>
              <a:t> programas han pasado de ocuparse de los "prerrequisitos" psicológicos para el aprendizaje, a prestar atención preferente a que el niño adquiera y desarrolle estrategias específicas que le permitan un aprendizaje más eficaz y más </a:t>
            </a:r>
            <a:r>
              <a:rPr lang="es-ES" sz="1600" dirty="0" err="1" smtClean="0">
                <a:ln>
                  <a:noFill/>
                </a:ln>
                <a:solidFill>
                  <a:sysClr val="windowText" lastClr="000000"/>
                </a:solidFill>
                <a:effectLst/>
              </a:rPr>
              <a:t>rápido.Valga</a:t>
            </a:r>
            <a:r>
              <a:rPr lang="es-ES" sz="1600" dirty="0" smtClean="0">
                <a:ln>
                  <a:noFill/>
                </a:ln>
                <a:solidFill>
                  <a:sysClr val="windowText" lastClr="000000"/>
                </a:solidFill>
                <a:effectLst/>
              </a:rPr>
              <a:t> como ejemplo el llamado </a:t>
            </a:r>
            <a:r>
              <a:rPr lang="es-ES" sz="1600" u="sng" dirty="0" smtClean="0">
                <a:ln>
                  <a:noFill/>
                </a:ln>
                <a:solidFill>
                  <a:sysClr val="windowText" lastClr="000000"/>
                </a:solidFill>
                <a:effectLst/>
              </a:rPr>
              <a:t>Modelo de estrategias de intervención</a:t>
            </a:r>
            <a:r>
              <a:rPr lang="es-ES" sz="1600" dirty="0" smtClean="0">
                <a:ln>
                  <a:noFill/>
                </a:ln>
                <a:solidFill>
                  <a:sysClr val="windowText" lastClr="000000"/>
                </a:solidFill>
                <a:effectLst/>
              </a:rPr>
              <a:t> de </a:t>
            </a:r>
            <a:r>
              <a:rPr lang="es-ES" sz="1600" dirty="0" err="1" smtClean="0">
                <a:ln>
                  <a:noFill/>
                </a:ln>
                <a:solidFill>
                  <a:sysClr val="windowText" lastClr="000000"/>
                </a:solidFill>
                <a:effectLst/>
              </a:rPr>
              <a:t>Schumaher,Deshler</a:t>
            </a:r>
            <a:r>
              <a:rPr lang="es-ES" sz="1600" dirty="0" smtClean="0">
                <a:ln>
                  <a:noFill/>
                </a:ln>
                <a:solidFill>
                  <a:sysClr val="windowText" lastClr="000000"/>
                </a:solidFill>
                <a:effectLst/>
              </a:rPr>
              <a:t> y </a:t>
            </a:r>
            <a:r>
              <a:rPr lang="es-ES" sz="1600" dirty="0" err="1" smtClean="0">
                <a:ln>
                  <a:noFill/>
                </a:ln>
                <a:solidFill>
                  <a:sysClr val="windowText" lastClr="000000"/>
                </a:solidFill>
                <a:effectLst/>
              </a:rPr>
              <a:t>Ellis</a:t>
            </a:r>
            <a:r>
              <a:rPr lang="es-ES" sz="1600" dirty="0" smtClean="0">
                <a:ln>
                  <a:noFill/>
                </a:ln>
                <a:solidFill>
                  <a:sysClr val="windowText" lastClr="000000"/>
                </a:solidFill>
                <a:effectLst/>
              </a:rPr>
              <a:t> (1986) que consta de: </a:t>
            </a:r>
            <a:br>
              <a:rPr lang="es-ES" sz="1600" dirty="0" smtClean="0">
                <a:ln>
                  <a:noFill/>
                </a:ln>
                <a:solidFill>
                  <a:sysClr val="windowText" lastClr="000000"/>
                </a:solidFill>
                <a:effectLst/>
              </a:rPr>
            </a:br>
            <a:r>
              <a:rPr lang="es-ES" sz="1600" dirty="0" smtClean="0">
                <a:ln>
                  <a:noFill/>
                </a:ln>
                <a:solidFill>
                  <a:sysClr val="windowText" lastClr="000000"/>
                </a:solidFill>
                <a:effectLst/>
              </a:rPr>
              <a:t>a)Componentes del currículum: como estrategias de aprendizaje, estrategias de ejecución; estrategias motivacionales etc.. </a:t>
            </a:r>
            <a:br>
              <a:rPr lang="es-ES" sz="1600" dirty="0" smtClean="0">
                <a:ln>
                  <a:noFill/>
                </a:ln>
                <a:solidFill>
                  <a:sysClr val="windowText" lastClr="000000"/>
                </a:solidFill>
                <a:effectLst/>
              </a:rPr>
            </a:br>
            <a:r>
              <a:rPr lang="es-ES" sz="1600" dirty="0" smtClean="0">
                <a:ln>
                  <a:noFill/>
                </a:ln>
                <a:solidFill>
                  <a:sysClr val="windowText" lastClr="000000"/>
                </a:solidFill>
                <a:effectLst/>
              </a:rPr>
              <a:t>b) Componentes </a:t>
            </a:r>
            <a:r>
              <a:rPr lang="es-ES" sz="1600" dirty="0" err="1" smtClean="0">
                <a:ln>
                  <a:noFill/>
                </a:ln>
                <a:solidFill>
                  <a:sysClr val="windowText" lastClr="000000"/>
                </a:solidFill>
                <a:effectLst/>
              </a:rPr>
              <a:t>instruccionales</a:t>
            </a:r>
            <a:r>
              <a:rPr lang="es-ES" sz="1600" dirty="0" smtClean="0">
                <a:ln>
                  <a:noFill/>
                </a:ln>
                <a:solidFill>
                  <a:sysClr val="windowText" lastClr="000000"/>
                </a:solidFill>
                <a:effectLst/>
              </a:rPr>
              <a:t>: como procedimientos para la adquisición de los conocimientos, procedimientos para la generalización, etc. </a:t>
            </a:r>
            <a:br>
              <a:rPr lang="es-ES" sz="1600" dirty="0" smtClean="0">
                <a:ln>
                  <a:noFill/>
                </a:ln>
                <a:solidFill>
                  <a:sysClr val="windowText" lastClr="000000"/>
                </a:solidFill>
                <a:effectLst/>
              </a:rPr>
            </a:br>
            <a:r>
              <a:rPr lang="es-ES" sz="1600" dirty="0" smtClean="0">
                <a:ln>
                  <a:noFill/>
                </a:ln>
                <a:solidFill>
                  <a:sysClr val="windowText" lastClr="000000"/>
                </a:solidFill>
                <a:effectLst/>
              </a:rPr>
              <a:t>c) Componentes organizacionales: como procedimientos de comunicación; procedimientos de dirección; procedimientos de evaluación etc.</a:t>
            </a:r>
            <a:r>
              <a:rPr lang="es-ES" dirty="0" smtClean="0"/>
              <a:t/>
            </a:r>
            <a:br>
              <a:rPr lang="es-ES" dirty="0" smtClean="0"/>
            </a:br>
            <a:r>
              <a:rPr lang="es-ES" dirty="0" smtClean="0"/>
              <a:t> </a:t>
            </a:r>
            <a:br>
              <a:rPr lang="es-ES" dirty="0" smtClean="0"/>
            </a:br>
            <a:r>
              <a:rPr lang="es-ES" dirty="0" smtClean="0"/>
              <a:t> </a:t>
            </a:r>
            <a:br>
              <a:rPr lang="es-ES" dirty="0" smtClean="0"/>
            </a:br>
            <a:endParaRPr lang="es-E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2910" y="214290"/>
            <a:ext cx="7467600" cy="1143000"/>
          </a:xfrm>
        </p:spPr>
        <p:txBody>
          <a:bodyPr>
            <a:normAutofit fontScale="90000"/>
          </a:bodyPr>
          <a:lstStyle/>
          <a:p>
            <a:r>
              <a:rPr lang="es-ES" sz="2200" b="1" dirty="0" smtClean="0">
                <a:solidFill>
                  <a:schemeClr val="bg1"/>
                </a:solidFill>
              </a:rPr>
              <a:t>DIFICULTADES EN LAS RELACIONES SOCIALES. </a:t>
            </a:r>
            <a:br>
              <a:rPr lang="es-ES" sz="2200" b="1" dirty="0" smtClean="0">
                <a:solidFill>
                  <a:schemeClr val="bg1"/>
                </a:solidFill>
              </a:rPr>
            </a:br>
            <a:r>
              <a:rPr lang="es-ES" sz="2200" b="1" dirty="0" smtClean="0">
                <a:solidFill>
                  <a:schemeClr val="bg1"/>
                </a:solidFill>
              </a:rPr>
              <a:t>CÓMO TRATARLAS</a:t>
            </a:r>
            <a:r>
              <a:rPr lang="es-ES" b="1" dirty="0" smtClean="0"/>
              <a:t/>
            </a:r>
            <a:br>
              <a:rPr lang="es-ES" b="1" dirty="0" smtClean="0"/>
            </a:br>
            <a:endParaRPr lang="es-ES" dirty="0"/>
          </a:p>
        </p:txBody>
      </p:sp>
      <p:sp>
        <p:nvSpPr>
          <p:cNvPr id="3" name="2 Marcador de contenido"/>
          <p:cNvSpPr>
            <a:spLocks noGrp="1"/>
          </p:cNvSpPr>
          <p:nvPr>
            <p:ph idx="1"/>
          </p:nvPr>
        </p:nvSpPr>
        <p:spPr>
          <a:xfrm>
            <a:off x="428596" y="857232"/>
            <a:ext cx="7467600" cy="5257800"/>
          </a:xfrm>
        </p:spPr>
        <p:txBody>
          <a:bodyPr>
            <a:noAutofit/>
          </a:bodyPr>
          <a:lstStyle/>
          <a:p>
            <a:r>
              <a:rPr lang="es-ES" sz="1200" b="1" dirty="0" smtClean="0">
                <a:solidFill>
                  <a:schemeClr val="bg1"/>
                </a:solidFill>
              </a:rPr>
              <a:t>Las alteraciones en las relaciones sociales de los niños con dificultades de aprendizaje pueden ser consecuencia del desarrollo interactivo de causas personales y de causas ambientales.</a:t>
            </a:r>
          </a:p>
          <a:p>
            <a:r>
              <a:rPr lang="es-ES" sz="1200" b="1" dirty="0" smtClean="0">
                <a:solidFill>
                  <a:schemeClr val="bg1"/>
                </a:solidFill>
              </a:rPr>
              <a:t>a)</a:t>
            </a:r>
            <a:r>
              <a:rPr lang="es-ES" sz="1200" b="1" u="sng" dirty="0" smtClean="0">
                <a:solidFill>
                  <a:schemeClr val="bg1"/>
                </a:solidFill>
              </a:rPr>
              <a:t> La percepción y comprensión de las situaciones sociales</a:t>
            </a:r>
            <a:r>
              <a:rPr lang="es-ES" sz="1200" b="1" dirty="0" smtClean="0">
                <a:solidFill>
                  <a:schemeClr val="bg1"/>
                </a:solidFill>
              </a:rPr>
              <a:t> pueden deberse a su fracaso en la habilidad para percibir y comprender las situaciones sociales, los pensamientos, los sentimientos, los motivos de los demás, y los indicadores sociales, así como para adoptar perspectivas ajenas en el enfoque de las situaciones sociales.</a:t>
            </a:r>
          </a:p>
          <a:p>
            <a:r>
              <a:rPr lang="es-ES" sz="1200" b="1" dirty="0" smtClean="0">
                <a:solidFill>
                  <a:schemeClr val="bg1"/>
                </a:solidFill>
              </a:rPr>
              <a:t>b)</a:t>
            </a:r>
            <a:r>
              <a:rPr lang="es-ES" sz="1200" b="1" u="sng" dirty="0" smtClean="0">
                <a:solidFill>
                  <a:schemeClr val="bg1"/>
                </a:solidFill>
              </a:rPr>
              <a:t> Déficits motivacionales</a:t>
            </a:r>
            <a:r>
              <a:rPr lang="es-ES" sz="1200" b="1" dirty="0" smtClean="0">
                <a:solidFill>
                  <a:schemeClr val="bg1"/>
                </a:solidFill>
              </a:rPr>
              <a:t>. Las reiteradas experiencias de fracasos y la tendencia a la posibilidad y a dejarse dirigir por los demás obrarían en contra de la motivación del logro de los niños con dificultades de aprendizaje, afectando negativamente tanto en su interés por los aprendizajes y actividades escolares, como en sus deseos de agradar, de no ser rechazado etc.</a:t>
            </a:r>
          </a:p>
          <a:p>
            <a:r>
              <a:rPr lang="es-ES" sz="1200" b="1" dirty="0" smtClean="0">
                <a:solidFill>
                  <a:schemeClr val="bg1"/>
                </a:solidFill>
              </a:rPr>
              <a:t>c)</a:t>
            </a:r>
            <a:r>
              <a:rPr lang="es-ES" sz="1200" b="1" u="sng" dirty="0" smtClean="0">
                <a:solidFill>
                  <a:schemeClr val="bg1"/>
                </a:solidFill>
              </a:rPr>
              <a:t> La percepción de sí mismo y de los demás</a:t>
            </a:r>
            <a:r>
              <a:rPr lang="es-ES" sz="1200" b="1" dirty="0" smtClean="0">
                <a:solidFill>
                  <a:schemeClr val="bg1"/>
                </a:solidFill>
              </a:rPr>
              <a:t>. Las alteraciones serían debidas a una elevada tendencia a sobre-estimar las capacidades y habilidades de los demás; y a los bajos índices de auto-estima personal. La baja-autoestima se relaciona con los elevados índices de ansiedad y con pobreza de ejecución académica, en un ciclo de difícil ruptura.</a:t>
            </a:r>
          </a:p>
          <a:p>
            <a:r>
              <a:rPr lang="es-ES" sz="1200" b="1" dirty="0" smtClean="0">
                <a:solidFill>
                  <a:schemeClr val="bg1"/>
                </a:solidFill>
              </a:rPr>
              <a:t> d)</a:t>
            </a:r>
            <a:r>
              <a:rPr lang="es-ES" sz="1200" b="1" u="sng" dirty="0" smtClean="0">
                <a:solidFill>
                  <a:schemeClr val="bg1"/>
                </a:solidFill>
              </a:rPr>
              <a:t> Déficits-excesos conductuales .</a:t>
            </a:r>
            <a:r>
              <a:rPr lang="es-ES" sz="1200" b="1" dirty="0" smtClean="0">
                <a:solidFill>
                  <a:schemeClr val="bg1"/>
                </a:solidFill>
              </a:rPr>
              <a:t>Carencia de las necesarias habilidades motrices y de autocontrol para responder adecuada y oportunamente en las distintas situaciones (Hiperactividad, retirada social, agresividad, distracción etc.)</a:t>
            </a:r>
          </a:p>
          <a:p>
            <a:r>
              <a:rPr lang="es-ES" sz="1200" b="1" dirty="0" smtClean="0">
                <a:solidFill>
                  <a:schemeClr val="bg1"/>
                </a:solidFill>
              </a:rPr>
              <a:t>Para </a:t>
            </a:r>
            <a:r>
              <a:rPr lang="es-ES" sz="1200" b="1" u="sng" dirty="0" smtClean="0">
                <a:solidFill>
                  <a:schemeClr val="bg1"/>
                </a:solidFill>
              </a:rPr>
              <a:t>Tratarlos</a:t>
            </a:r>
            <a:r>
              <a:rPr lang="es-ES" sz="1200" b="1" dirty="0" smtClean="0">
                <a:solidFill>
                  <a:schemeClr val="bg1"/>
                </a:solidFill>
              </a:rPr>
              <a:t> se debe:</a:t>
            </a:r>
          </a:p>
          <a:p>
            <a:r>
              <a:rPr lang="es-ES" sz="1200" b="1" dirty="0" smtClean="0">
                <a:solidFill>
                  <a:schemeClr val="bg1"/>
                </a:solidFill>
              </a:rPr>
              <a:t>-Enseñar a darse cuenta de que las situaciones problemáticas son normales en la vida. </a:t>
            </a:r>
            <a:br>
              <a:rPr lang="es-ES" sz="1200" b="1" dirty="0" smtClean="0">
                <a:solidFill>
                  <a:schemeClr val="bg1"/>
                </a:solidFill>
              </a:rPr>
            </a:br>
            <a:r>
              <a:rPr lang="es-ES" sz="1200" b="1" dirty="0" smtClean="0">
                <a:solidFill>
                  <a:schemeClr val="bg1"/>
                </a:solidFill>
              </a:rPr>
              <a:t>-Enseñar a definir los rasgos principales del problema. </a:t>
            </a:r>
            <a:br>
              <a:rPr lang="es-ES" sz="1200" b="1" dirty="0" smtClean="0">
                <a:solidFill>
                  <a:schemeClr val="bg1"/>
                </a:solidFill>
              </a:rPr>
            </a:br>
            <a:r>
              <a:rPr lang="es-ES" sz="1200" b="1" dirty="0" smtClean="0">
                <a:solidFill>
                  <a:schemeClr val="bg1"/>
                </a:solidFill>
              </a:rPr>
              <a:t>-Enseñar a generar posibles soluciones a los problemas, animando al niño a que desarrolle sus propias ideas. </a:t>
            </a:r>
            <a:br>
              <a:rPr lang="es-ES" sz="1200" b="1" dirty="0" smtClean="0">
                <a:solidFill>
                  <a:schemeClr val="bg1"/>
                </a:solidFill>
              </a:rPr>
            </a:br>
            <a:r>
              <a:rPr lang="es-ES" sz="1200" b="1" dirty="0" smtClean="0">
                <a:solidFill>
                  <a:schemeClr val="bg1"/>
                </a:solidFill>
              </a:rPr>
              <a:t>-Enseñar a valorar la adecuación y la eficacia de las posibles soluciones, valorando sus consecuencias antes de ejecutarlas. </a:t>
            </a:r>
            <a:br>
              <a:rPr lang="es-ES" sz="1200" b="1" dirty="0" smtClean="0">
                <a:solidFill>
                  <a:schemeClr val="bg1"/>
                </a:solidFill>
              </a:rPr>
            </a:br>
            <a:r>
              <a:rPr lang="es-ES" sz="1200" b="1" dirty="0" smtClean="0">
                <a:solidFill>
                  <a:schemeClr val="bg1"/>
                </a:solidFill>
              </a:rPr>
              <a:t>-Enseñar a poner en práctica las posibles mejoras y valorar las consecuencias. </a:t>
            </a:r>
            <a:br>
              <a:rPr lang="es-ES" sz="1200" b="1" dirty="0" smtClean="0">
                <a:solidFill>
                  <a:schemeClr val="bg1"/>
                </a:solidFill>
              </a:rPr>
            </a:br>
            <a:r>
              <a:rPr lang="es-ES" sz="1200" b="1" dirty="0" smtClean="0">
                <a:solidFill>
                  <a:schemeClr val="bg1"/>
                </a:solidFill>
              </a:rPr>
              <a:t>-Favorecer su integración desarrollando sistemas de trabajo cooperativo. </a:t>
            </a:r>
            <a:br>
              <a:rPr lang="es-ES" sz="1200" b="1" dirty="0" smtClean="0">
                <a:solidFill>
                  <a:schemeClr val="bg1"/>
                </a:solidFill>
              </a:rPr>
            </a:br>
            <a:r>
              <a:rPr lang="es-ES" sz="1200" b="1" dirty="0" smtClean="0">
                <a:solidFill>
                  <a:schemeClr val="bg1"/>
                </a:solidFill>
              </a:rPr>
              <a:t>-Favorecer el auto concepto y la autoestima eliminando situaciones de clase que incrementen los índices de ansiedad y tensión de los niños con dificultades de aprendizaje. </a:t>
            </a:r>
            <a:br>
              <a:rPr lang="es-ES" sz="1200" b="1" dirty="0" smtClean="0">
                <a:solidFill>
                  <a:schemeClr val="bg1"/>
                </a:solidFill>
              </a:rPr>
            </a:br>
            <a:r>
              <a:rPr lang="es-ES" sz="1200" b="1" dirty="0" smtClean="0">
                <a:solidFill>
                  <a:schemeClr val="bg1"/>
                </a:solidFill>
              </a:rPr>
              <a:t>-Uso de técnicas conductuales.</a:t>
            </a:r>
          </a:p>
          <a:p>
            <a:endParaRPr lang="es-ES" sz="11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285728"/>
            <a:ext cx="7467600" cy="1285876"/>
          </a:xfrm>
        </p:spPr>
        <p:txBody>
          <a:bodyPr>
            <a:normAutofit fontScale="90000"/>
          </a:bodyPr>
          <a:lstStyle/>
          <a:p>
            <a:r>
              <a:rPr lang="es-ES" sz="3100" b="1" dirty="0" smtClean="0">
                <a:solidFill>
                  <a:schemeClr val="bg1"/>
                </a:solidFill>
              </a:rPr>
              <a:t>DIFICULTADES EN EL LENGUAJE.</a:t>
            </a:r>
            <a:br>
              <a:rPr lang="es-ES" sz="3100" b="1" dirty="0" smtClean="0">
                <a:solidFill>
                  <a:schemeClr val="bg1"/>
                </a:solidFill>
              </a:rPr>
            </a:br>
            <a:r>
              <a:rPr lang="es-ES" sz="3100" b="1" dirty="0" smtClean="0">
                <a:solidFill>
                  <a:schemeClr val="bg1"/>
                </a:solidFill>
              </a:rPr>
              <a:t> CÓMO TRATARLAS</a:t>
            </a:r>
            <a:r>
              <a:rPr lang="es-ES" b="1" dirty="0" smtClean="0"/>
              <a:t/>
            </a:r>
            <a:br>
              <a:rPr lang="es-ES" b="1" dirty="0" smtClean="0"/>
            </a:br>
            <a:endParaRPr lang="es-ES" dirty="0"/>
          </a:p>
        </p:txBody>
      </p:sp>
      <p:sp>
        <p:nvSpPr>
          <p:cNvPr id="3" name="2 Marcador de contenido"/>
          <p:cNvSpPr>
            <a:spLocks noGrp="1"/>
          </p:cNvSpPr>
          <p:nvPr>
            <p:ph idx="1"/>
          </p:nvPr>
        </p:nvSpPr>
        <p:spPr>
          <a:xfrm>
            <a:off x="571472" y="1142984"/>
            <a:ext cx="7467600" cy="5500726"/>
          </a:xfrm>
        </p:spPr>
        <p:txBody>
          <a:bodyPr>
            <a:noAutofit/>
          </a:bodyPr>
          <a:lstStyle/>
          <a:p>
            <a:r>
              <a:rPr lang="es-ES" sz="1000" b="1" dirty="0" smtClean="0">
                <a:solidFill>
                  <a:schemeClr val="bg1"/>
                </a:solidFill>
              </a:rPr>
              <a:t>Las dificultades en el lenguaje pueden desglosarse principalmente en: </a:t>
            </a:r>
            <a:br>
              <a:rPr lang="es-ES" sz="1000" b="1" dirty="0" smtClean="0">
                <a:solidFill>
                  <a:schemeClr val="bg1"/>
                </a:solidFill>
              </a:rPr>
            </a:br>
            <a:r>
              <a:rPr lang="es-ES" sz="1000" b="1" u="sng" dirty="0" smtClean="0">
                <a:solidFill>
                  <a:schemeClr val="bg1"/>
                </a:solidFill>
              </a:rPr>
              <a:t>Problemas fundamentalmente comunicativos</a:t>
            </a:r>
            <a:r>
              <a:rPr lang="es-ES" sz="1000" b="1" dirty="0" smtClean="0">
                <a:solidFill>
                  <a:schemeClr val="bg1"/>
                </a:solidFill>
              </a:rPr>
              <a:t>: </a:t>
            </a:r>
            <a:br>
              <a:rPr lang="es-ES" sz="1000" b="1" dirty="0" smtClean="0">
                <a:solidFill>
                  <a:schemeClr val="bg1"/>
                </a:solidFill>
              </a:rPr>
            </a:br>
            <a:r>
              <a:rPr lang="es-ES" sz="1000" b="1" dirty="0" smtClean="0">
                <a:solidFill>
                  <a:schemeClr val="bg1"/>
                </a:solidFill>
              </a:rPr>
              <a:t>Problemas graves de comunicación. </a:t>
            </a:r>
            <a:br>
              <a:rPr lang="es-ES" sz="1000" b="1" dirty="0" smtClean="0">
                <a:solidFill>
                  <a:schemeClr val="bg1"/>
                </a:solidFill>
              </a:rPr>
            </a:br>
            <a:r>
              <a:rPr lang="es-ES" sz="1000" b="1" dirty="0" smtClean="0">
                <a:solidFill>
                  <a:schemeClr val="bg1"/>
                </a:solidFill>
              </a:rPr>
              <a:t>Mutismo selectivo. </a:t>
            </a:r>
            <a:br>
              <a:rPr lang="es-ES" sz="1000" b="1" dirty="0" smtClean="0">
                <a:solidFill>
                  <a:schemeClr val="bg1"/>
                </a:solidFill>
              </a:rPr>
            </a:br>
            <a:r>
              <a:rPr lang="es-ES" sz="1000" b="1" dirty="0" err="1" smtClean="0">
                <a:solidFill>
                  <a:schemeClr val="bg1"/>
                </a:solidFill>
              </a:rPr>
              <a:t>Disfemias</a:t>
            </a:r>
            <a:r>
              <a:rPr lang="es-ES" sz="1000" b="1" dirty="0" smtClean="0">
                <a:solidFill>
                  <a:schemeClr val="bg1"/>
                </a:solidFill>
              </a:rPr>
              <a:t>: Trastorno de la fluidez del habla.</a:t>
            </a:r>
          </a:p>
          <a:p>
            <a:r>
              <a:rPr lang="es-ES" sz="1000" b="1" dirty="0" smtClean="0">
                <a:solidFill>
                  <a:schemeClr val="bg1"/>
                </a:solidFill>
              </a:rPr>
              <a:t> </a:t>
            </a:r>
            <a:r>
              <a:rPr lang="es-ES" sz="1000" b="1" u="sng" dirty="0" smtClean="0">
                <a:solidFill>
                  <a:schemeClr val="bg1"/>
                </a:solidFill>
              </a:rPr>
              <a:t>Problema de habla</a:t>
            </a:r>
            <a:r>
              <a:rPr lang="es-ES" sz="1000" b="1" dirty="0" smtClean="0">
                <a:solidFill>
                  <a:schemeClr val="bg1"/>
                </a:solidFill>
              </a:rPr>
              <a:t> </a:t>
            </a:r>
            <a:br>
              <a:rPr lang="es-ES" sz="1000" b="1" dirty="0" smtClean="0">
                <a:solidFill>
                  <a:schemeClr val="bg1"/>
                </a:solidFill>
              </a:rPr>
            </a:br>
            <a:r>
              <a:rPr lang="es-ES" sz="1000" b="1" dirty="0" smtClean="0">
                <a:solidFill>
                  <a:schemeClr val="bg1"/>
                </a:solidFill>
              </a:rPr>
              <a:t>Dislalias: Errores en la articulación de los sonidos. </a:t>
            </a:r>
            <a:br>
              <a:rPr lang="es-ES" sz="1000" b="1" dirty="0" smtClean="0">
                <a:solidFill>
                  <a:schemeClr val="bg1"/>
                </a:solidFill>
              </a:rPr>
            </a:br>
            <a:r>
              <a:rPr lang="es-ES" sz="1000" b="1" dirty="0" err="1" smtClean="0">
                <a:solidFill>
                  <a:schemeClr val="bg1"/>
                </a:solidFill>
              </a:rPr>
              <a:t>Disglosias</a:t>
            </a:r>
            <a:r>
              <a:rPr lang="es-ES" sz="1000" b="1" dirty="0" smtClean="0">
                <a:solidFill>
                  <a:schemeClr val="bg1"/>
                </a:solidFill>
              </a:rPr>
              <a:t>: Dificultad de la producción oral debida a alteraciones anatómicas y/o fisiológicas de los órganos articulatorios. </a:t>
            </a:r>
            <a:br>
              <a:rPr lang="es-ES" sz="1000" b="1" dirty="0" smtClean="0">
                <a:solidFill>
                  <a:schemeClr val="bg1"/>
                </a:solidFill>
              </a:rPr>
            </a:br>
            <a:r>
              <a:rPr lang="es-ES" sz="1000" b="1" dirty="0" smtClean="0">
                <a:solidFill>
                  <a:schemeClr val="bg1"/>
                </a:solidFill>
              </a:rPr>
              <a:t>Retraso del habla. </a:t>
            </a:r>
            <a:br>
              <a:rPr lang="es-ES" sz="1000" b="1" dirty="0" smtClean="0">
                <a:solidFill>
                  <a:schemeClr val="bg1"/>
                </a:solidFill>
              </a:rPr>
            </a:br>
            <a:r>
              <a:rPr lang="es-ES" sz="1000" b="1" dirty="0" err="1" smtClean="0">
                <a:solidFill>
                  <a:schemeClr val="bg1"/>
                </a:solidFill>
              </a:rPr>
              <a:t>Disfemias</a:t>
            </a:r>
            <a:r>
              <a:rPr lang="es-ES" sz="1000" b="1" dirty="0" smtClean="0">
                <a:solidFill>
                  <a:schemeClr val="bg1"/>
                </a:solidFill>
              </a:rPr>
              <a:t>.</a:t>
            </a:r>
          </a:p>
          <a:p>
            <a:r>
              <a:rPr lang="es-ES" sz="1000" b="1" dirty="0" smtClean="0">
                <a:solidFill>
                  <a:schemeClr val="bg1"/>
                </a:solidFill>
              </a:rPr>
              <a:t> </a:t>
            </a:r>
            <a:r>
              <a:rPr lang="es-ES" sz="1000" b="1" u="sng" dirty="0" smtClean="0">
                <a:solidFill>
                  <a:schemeClr val="bg1"/>
                </a:solidFill>
              </a:rPr>
              <a:t>Problemas globales de lenguaje</a:t>
            </a:r>
            <a:r>
              <a:rPr lang="es-ES" sz="1000" b="1" dirty="0" smtClean="0">
                <a:solidFill>
                  <a:schemeClr val="bg1"/>
                </a:solidFill>
              </a:rPr>
              <a:t>. (Afectando a estructuras morfosintácticas) </a:t>
            </a:r>
            <a:br>
              <a:rPr lang="es-ES" sz="1000" b="1" dirty="0" smtClean="0">
                <a:solidFill>
                  <a:schemeClr val="bg1"/>
                </a:solidFill>
              </a:rPr>
            </a:br>
            <a:r>
              <a:rPr lang="es-ES" sz="1000" b="1" dirty="0" smtClean="0">
                <a:solidFill>
                  <a:schemeClr val="bg1"/>
                </a:solidFill>
              </a:rPr>
              <a:t>Afasia: Trastorno que afecta al empleo del código lingüístico. </a:t>
            </a:r>
            <a:br>
              <a:rPr lang="es-ES" sz="1000" b="1" dirty="0" smtClean="0">
                <a:solidFill>
                  <a:schemeClr val="bg1"/>
                </a:solidFill>
              </a:rPr>
            </a:br>
            <a:r>
              <a:rPr lang="es-ES" sz="1000" b="1" dirty="0" smtClean="0">
                <a:solidFill>
                  <a:schemeClr val="bg1"/>
                </a:solidFill>
              </a:rPr>
              <a:t>Disfasias: Trastorno no orgánico que se produce en la adquisición del habla. </a:t>
            </a:r>
            <a:br>
              <a:rPr lang="es-ES" sz="1000" b="1" dirty="0" smtClean="0">
                <a:solidFill>
                  <a:schemeClr val="bg1"/>
                </a:solidFill>
              </a:rPr>
            </a:br>
            <a:r>
              <a:rPr lang="es-ES" sz="1000" b="1" dirty="0" smtClean="0">
                <a:solidFill>
                  <a:schemeClr val="bg1"/>
                </a:solidFill>
              </a:rPr>
              <a:t>Retraso en el lenguaje.</a:t>
            </a:r>
          </a:p>
          <a:p>
            <a:r>
              <a:rPr lang="es-ES" sz="1000" b="1" dirty="0" smtClean="0">
                <a:solidFill>
                  <a:schemeClr val="bg1"/>
                </a:solidFill>
              </a:rPr>
              <a:t>Para </a:t>
            </a:r>
            <a:r>
              <a:rPr lang="es-ES" sz="1000" b="1" u="sng" dirty="0" smtClean="0">
                <a:solidFill>
                  <a:schemeClr val="bg1"/>
                </a:solidFill>
              </a:rPr>
              <a:t>tratar las dificultades en el lenguaje</a:t>
            </a:r>
            <a:r>
              <a:rPr lang="es-ES" sz="1000" b="1" dirty="0" smtClean="0">
                <a:solidFill>
                  <a:schemeClr val="bg1"/>
                </a:solidFill>
              </a:rPr>
              <a:t> hay que tener en cuenta lo siguiente: </a:t>
            </a:r>
            <a:br>
              <a:rPr lang="es-ES" sz="1000" b="1" dirty="0" smtClean="0">
                <a:solidFill>
                  <a:schemeClr val="bg1"/>
                </a:solidFill>
              </a:rPr>
            </a:br>
            <a:r>
              <a:rPr lang="es-ES" sz="1000" b="1" dirty="0" smtClean="0">
                <a:solidFill>
                  <a:schemeClr val="bg1"/>
                </a:solidFill>
              </a:rPr>
              <a:t>-Adaptarse siempre al niño, tratando de </a:t>
            </a:r>
            <a:r>
              <a:rPr lang="es-ES" sz="1000" b="1" i="1" dirty="0" err="1" smtClean="0">
                <a:solidFill>
                  <a:schemeClr val="bg1"/>
                </a:solidFill>
              </a:rPr>
              <a:t>andamiar</a:t>
            </a:r>
            <a:r>
              <a:rPr lang="es-ES" sz="1000" b="1" dirty="0" smtClean="0">
                <a:solidFill>
                  <a:schemeClr val="bg1"/>
                </a:solidFill>
              </a:rPr>
              <a:t>, de favorecer su desarrollo. </a:t>
            </a:r>
            <a:br>
              <a:rPr lang="es-ES" sz="1000" b="1" dirty="0" smtClean="0">
                <a:solidFill>
                  <a:schemeClr val="bg1"/>
                </a:solidFill>
              </a:rPr>
            </a:br>
            <a:r>
              <a:rPr lang="es-ES" sz="1000" b="1" dirty="0" smtClean="0">
                <a:solidFill>
                  <a:schemeClr val="bg1"/>
                </a:solidFill>
              </a:rPr>
              <a:t>-Partir de los intereses, experiencias y competencias del niño. </a:t>
            </a:r>
            <a:br>
              <a:rPr lang="es-ES" sz="1000" b="1" dirty="0" smtClean="0">
                <a:solidFill>
                  <a:schemeClr val="bg1"/>
                </a:solidFill>
              </a:rPr>
            </a:br>
            <a:r>
              <a:rPr lang="es-ES" sz="1000" b="1" dirty="0" smtClean="0">
                <a:solidFill>
                  <a:schemeClr val="bg1"/>
                </a:solidFill>
              </a:rPr>
              <a:t>-Hacer comentarios acerca de la actividad que se va a realizar. </a:t>
            </a:r>
            <a:br>
              <a:rPr lang="es-ES" sz="1000" b="1" dirty="0" smtClean="0">
                <a:solidFill>
                  <a:schemeClr val="bg1"/>
                </a:solidFill>
              </a:rPr>
            </a:br>
            <a:r>
              <a:rPr lang="es-ES" sz="1000" b="1" dirty="0" smtClean="0">
                <a:solidFill>
                  <a:schemeClr val="bg1"/>
                </a:solidFill>
              </a:rPr>
              <a:t>-Evitar corregir o hacer repetir constantemente al niño sus producciones erróneas o incompletas. </a:t>
            </a:r>
            <a:br>
              <a:rPr lang="es-ES" sz="1000" b="1" dirty="0" smtClean="0">
                <a:solidFill>
                  <a:schemeClr val="bg1"/>
                </a:solidFill>
              </a:rPr>
            </a:br>
            <a:r>
              <a:rPr lang="es-ES" sz="1000" b="1" dirty="0" smtClean="0">
                <a:solidFill>
                  <a:schemeClr val="bg1"/>
                </a:solidFill>
              </a:rPr>
              <a:t>-Darle más tiempo para que pueda expresarse. </a:t>
            </a:r>
            <a:br>
              <a:rPr lang="es-ES" sz="1000" b="1" dirty="0" smtClean="0">
                <a:solidFill>
                  <a:schemeClr val="bg1"/>
                </a:solidFill>
              </a:rPr>
            </a:br>
            <a:r>
              <a:rPr lang="es-ES" sz="1000" b="1" dirty="0" smtClean="0">
                <a:solidFill>
                  <a:schemeClr val="bg1"/>
                </a:solidFill>
              </a:rPr>
              <a:t>-Reforzar los éxitos, favorecerá su autoestima y su seguridad personal. </a:t>
            </a:r>
            <a:br>
              <a:rPr lang="es-ES" sz="1000" b="1" dirty="0" smtClean="0">
                <a:solidFill>
                  <a:schemeClr val="bg1"/>
                </a:solidFill>
              </a:rPr>
            </a:br>
            <a:r>
              <a:rPr lang="es-ES" sz="1000" b="1" dirty="0" smtClean="0">
                <a:solidFill>
                  <a:schemeClr val="bg1"/>
                </a:solidFill>
              </a:rPr>
              <a:t>-Animar el uso del lenguaje para distintas funciones: describir experiencias; plantear preguntas; expresar sentimientos; ofrecer información.. </a:t>
            </a:r>
            <a:br>
              <a:rPr lang="es-ES" sz="1000" b="1" dirty="0" smtClean="0">
                <a:solidFill>
                  <a:schemeClr val="bg1"/>
                </a:solidFill>
              </a:rPr>
            </a:br>
            <a:r>
              <a:rPr lang="es-ES" sz="1000" b="1" dirty="0" smtClean="0">
                <a:solidFill>
                  <a:schemeClr val="bg1"/>
                </a:solidFill>
              </a:rPr>
              <a:t>-Proveer oportunidades para ampliar el uso del lenguaje más allá de lo concreto, del aquí y del ahora. </a:t>
            </a:r>
            <a:br>
              <a:rPr lang="es-ES" sz="1000" b="1" dirty="0" smtClean="0">
                <a:solidFill>
                  <a:schemeClr val="bg1"/>
                </a:solidFill>
              </a:rPr>
            </a:br>
            <a:r>
              <a:rPr lang="es-ES" sz="1000" b="1" dirty="0" smtClean="0">
                <a:solidFill>
                  <a:schemeClr val="bg1"/>
                </a:solidFill>
              </a:rPr>
              <a:t>-Hacer preguntas abiertas que posibiliten respuestas diversas y ayudar con preguntas de dos o tres alternativas. </a:t>
            </a:r>
            <a:br>
              <a:rPr lang="es-ES" sz="1000" b="1" dirty="0" smtClean="0">
                <a:solidFill>
                  <a:schemeClr val="bg1"/>
                </a:solidFill>
              </a:rPr>
            </a:br>
            <a:r>
              <a:rPr lang="es-ES" sz="1000" b="1" dirty="0" smtClean="0">
                <a:solidFill>
                  <a:schemeClr val="bg1"/>
                </a:solidFill>
              </a:rPr>
              <a:t>-Utilizar todos los medios que faciliten la comprensión del mensaje y el buen establecimiento del </a:t>
            </a:r>
            <a:r>
              <a:rPr lang="es-ES" sz="1000" b="1" dirty="0" err="1" smtClean="0">
                <a:solidFill>
                  <a:schemeClr val="bg1"/>
                </a:solidFill>
              </a:rPr>
              <a:t>feed</a:t>
            </a:r>
            <a:r>
              <a:rPr lang="es-ES" sz="1000" b="1" dirty="0" smtClean="0">
                <a:solidFill>
                  <a:schemeClr val="bg1"/>
                </a:solidFill>
              </a:rPr>
              <a:t>-back comunicativo: gestos; expresiones faciales; corporales. </a:t>
            </a:r>
            <a:br>
              <a:rPr lang="es-ES" sz="1000" b="1" dirty="0" smtClean="0">
                <a:solidFill>
                  <a:schemeClr val="bg1"/>
                </a:solidFill>
              </a:rPr>
            </a:br>
            <a:r>
              <a:rPr lang="es-ES" sz="1000" b="1" dirty="0" smtClean="0">
                <a:solidFill>
                  <a:schemeClr val="bg1"/>
                </a:solidFill>
              </a:rPr>
              <a:t>-Tener en cuenta que los niños con dificultades pueden encontrarse inseguros en situaciones en los que haya un gran componente de discusión oral y de lectura y escritura. </a:t>
            </a:r>
            <a:br>
              <a:rPr lang="es-ES" sz="1000" b="1" dirty="0" smtClean="0">
                <a:solidFill>
                  <a:schemeClr val="bg1"/>
                </a:solidFill>
              </a:rPr>
            </a:br>
            <a:r>
              <a:rPr lang="es-ES" sz="1000" b="1" dirty="0" smtClean="0">
                <a:solidFill>
                  <a:schemeClr val="bg1"/>
                </a:solidFill>
              </a:rPr>
              <a:t>-Utilizar todo tipo de representaciones visuales que apoyen el tema del que se habla: gráficos, dibujos. </a:t>
            </a:r>
            <a:br>
              <a:rPr lang="es-ES" sz="1000" b="1" dirty="0" smtClean="0">
                <a:solidFill>
                  <a:schemeClr val="bg1"/>
                </a:solidFill>
              </a:rPr>
            </a:br>
            <a:r>
              <a:rPr lang="es-ES" sz="1000" b="1" dirty="0" smtClean="0">
                <a:solidFill>
                  <a:schemeClr val="bg1"/>
                </a:solidFill>
              </a:rPr>
              <a:t>-Utilizar siempre que sea posibles situaciones de juego. Son contextos que proveen oportunidades informales para el uso del lenguaje. </a:t>
            </a:r>
            <a:br>
              <a:rPr lang="es-ES" sz="1000" b="1" dirty="0" smtClean="0">
                <a:solidFill>
                  <a:schemeClr val="bg1"/>
                </a:solidFill>
              </a:rPr>
            </a:br>
            <a:r>
              <a:rPr lang="es-ES" sz="1000" b="1" dirty="0" smtClean="0">
                <a:solidFill>
                  <a:schemeClr val="bg1"/>
                </a:solidFill>
              </a:rPr>
              <a:t>-No olvidar la importancia de que los contenidos sean significativos. </a:t>
            </a:r>
            <a:br>
              <a:rPr lang="es-ES" sz="1000" b="1" dirty="0" smtClean="0">
                <a:solidFill>
                  <a:schemeClr val="bg1"/>
                </a:solidFill>
              </a:rPr>
            </a:br>
            <a:r>
              <a:rPr lang="es-ES" sz="1000" b="1" dirty="0" smtClean="0">
                <a:solidFill>
                  <a:schemeClr val="bg1"/>
                </a:solidFill>
              </a:rPr>
              <a:t>-Establecer colaboraciones con las familias.</a:t>
            </a:r>
          </a:p>
          <a:p>
            <a:endParaRPr lang="es-ES" sz="9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2400" dirty="0" smtClean="0"/>
              <a:t> </a:t>
            </a:r>
            <a:br>
              <a:rPr lang="es-ES" sz="2400" dirty="0" smtClean="0"/>
            </a:br>
            <a:r>
              <a:rPr lang="es-ES" sz="2400" b="1" dirty="0" smtClean="0">
                <a:solidFill>
                  <a:schemeClr val="bg1"/>
                </a:solidFill>
              </a:rPr>
              <a:t>DIFICULTADES Y PROBLEMAS EN EL APRENDIZAJE DE LAS MATEMÁTICAS.</a:t>
            </a:r>
            <a:br>
              <a:rPr lang="es-ES" sz="2400" b="1" dirty="0" smtClean="0">
                <a:solidFill>
                  <a:schemeClr val="bg1"/>
                </a:solidFill>
              </a:rPr>
            </a:br>
            <a:r>
              <a:rPr lang="es-ES" sz="2400" b="1" dirty="0" smtClean="0">
                <a:solidFill>
                  <a:schemeClr val="bg1"/>
                </a:solidFill>
              </a:rPr>
              <a:t> CÓMO TRATARLAS</a:t>
            </a:r>
            <a:r>
              <a:rPr lang="es-ES" sz="2400" b="1" dirty="0" smtClean="0"/>
              <a:t/>
            </a:r>
            <a:br>
              <a:rPr lang="es-ES" sz="2400" b="1" dirty="0" smtClean="0"/>
            </a:br>
            <a:endParaRPr lang="es-ES" sz="2400" dirty="0"/>
          </a:p>
        </p:txBody>
      </p:sp>
      <p:sp>
        <p:nvSpPr>
          <p:cNvPr id="3" name="2 Marcador de contenido"/>
          <p:cNvSpPr>
            <a:spLocks noGrp="1"/>
          </p:cNvSpPr>
          <p:nvPr>
            <p:ph idx="1"/>
          </p:nvPr>
        </p:nvSpPr>
        <p:spPr>
          <a:xfrm>
            <a:off x="457200" y="1600200"/>
            <a:ext cx="7467600" cy="4829196"/>
          </a:xfrm>
        </p:spPr>
        <p:txBody>
          <a:bodyPr>
            <a:normAutofit fontScale="40000" lnSpcReduction="20000"/>
          </a:bodyPr>
          <a:lstStyle/>
          <a:p>
            <a:r>
              <a:rPr lang="es-ES" sz="3500" dirty="0" smtClean="0">
                <a:solidFill>
                  <a:schemeClr val="bg1"/>
                </a:solidFill>
              </a:rPr>
              <a:t>Los estudios </a:t>
            </a:r>
            <a:r>
              <a:rPr lang="es-ES" sz="3500" dirty="0" err="1" smtClean="0">
                <a:solidFill>
                  <a:schemeClr val="bg1"/>
                </a:solidFill>
              </a:rPr>
              <a:t>especificos</a:t>
            </a:r>
            <a:r>
              <a:rPr lang="es-ES" sz="3500" dirty="0" smtClean="0">
                <a:solidFill>
                  <a:schemeClr val="bg1"/>
                </a:solidFill>
              </a:rPr>
              <a:t> sobre este tema son escasos y las investigaciones rigurosas lo son más aún </a:t>
            </a:r>
            <a:br>
              <a:rPr lang="es-ES" sz="3500" dirty="0" smtClean="0">
                <a:solidFill>
                  <a:schemeClr val="bg1"/>
                </a:solidFill>
              </a:rPr>
            </a:br>
            <a:r>
              <a:rPr lang="es-ES" sz="3500" dirty="0" smtClean="0">
                <a:solidFill>
                  <a:schemeClr val="bg1"/>
                </a:solidFill>
              </a:rPr>
              <a:t>Los conceptos tradicionales de </a:t>
            </a:r>
            <a:r>
              <a:rPr lang="es-ES" sz="3500" i="1" dirty="0" err="1" smtClean="0">
                <a:solidFill>
                  <a:schemeClr val="bg1"/>
                </a:solidFill>
              </a:rPr>
              <a:t>discalculia</a:t>
            </a:r>
            <a:r>
              <a:rPr lang="es-ES" sz="3500" i="1" dirty="0" smtClean="0">
                <a:solidFill>
                  <a:schemeClr val="bg1"/>
                </a:solidFill>
              </a:rPr>
              <a:t> y dificultades específicas de aprendizaje</a:t>
            </a:r>
            <a:r>
              <a:rPr lang="es-ES" sz="3500" dirty="0" smtClean="0">
                <a:solidFill>
                  <a:schemeClr val="bg1"/>
                </a:solidFill>
              </a:rPr>
              <a:t> están siendo cuestionados. Generalmente la definición se realiza en términos negativos: presentan "dificultades de aprendizaje" aquellos alumnos que, a pesar de mostrar una inteligencia normal, y no tener problemas emocionales graves ni deficiencias sensoriales, tienen un rendimiento escolar pobre, definido operacionalmente por bajas puntuaciones en pruebas de rendimiento.</a:t>
            </a:r>
          </a:p>
          <a:p>
            <a:r>
              <a:rPr lang="es-ES" sz="3500" dirty="0" smtClean="0">
                <a:solidFill>
                  <a:schemeClr val="bg1"/>
                </a:solidFill>
              </a:rPr>
              <a:t>Aunque las investigaciones sobre los niños con dificultades mayores en el aprendizaje de las matemáticas que no hayan alcanzado un éxito claro en el intento de atribuir esas </a:t>
            </a:r>
            <a:r>
              <a:rPr lang="es-ES" sz="3500" dirty="0" err="1" smtClean="0">
                <a:solidFill>
                  <a:schemeClr val="bg1"/>
                </a:solidFill>
              </a:rPr>
              <a:t>dificualtades</a:t>
            </a:r>
            <a:r>
              <a:rPr lang="es-ES" sz="3500" dirty="0" smtClean="0">
                <a:solidFill>
                  <a:schemeClr val="bg1"/>
                </a:solidFill>
              </a:rPr>
              <a:t> a un trastorno neurológico subyacente, sí han permitido establecer descriptivamente ciertos subgrupos diferentes a los que pueden pertenecer estos niños.</a:t>
            </a:r>
          </a:p>
          <a:p>
            <a:r>
              <a:rPr lang="es-ES" sz="3500" dirty="0" smtClean="0">
                <a:solidFill>
                  <a:schemeClr val="bg1"/>
                </a:solidFill>
              </a:rPr>
              <a:t>Las investigaciones posteriores, sobre todo desde la perspectiva cognitiva, han perfilado ciertas diferencias cognitivas, que han recibido recientemente una rigurosa confirmación experimental en un estudio sobre las competencias de memoria de los niños con dificultades de aprendizaje de las matemáticas (DAM).</a:t>
            </a:r>
          </a:p>
          <a:p>
            <a:r>
              <a:rPr lang="es-ES" sz="3500" dirty="0" smtClean="0">
                <a:solidFill>
                  <a:schemeClr val="bg1"/>
                </a:solidFill>
              </a:rPr>
              <a:t>La lógica de la perspectiva cognitiva es muy clara: si conocemos, por ejemplo, los procesos mentales que se emplean para efectuar una operación de suma, o las estructuras intelectuales que debe poseer el alumno para realizarla, podremos comprender mejor sus fallos y errores al sumar. </a:t>
            </a:r>
            <a:br>
              <a:rPr lang="es-ES" sz="3500" dirty="0" smtClean="0">
                <a:solidFill>
                  <a:schemeClr val="bg1"/>
                </a:solidFill>
              </a:rPr>
            </a:br>
            <a:r>
              <a:rPr lang="es-ES" sz="3500" dirty="0" smtClean="0">
                <a:solidFill>
                  <a:schemeClr val="bg1"/>
                </a:solidFill>
              </a:rPr>
              <a:t>El enfoque cognitivo no etiqueta al sujeto, sino más bien categoriza los procesos que realiza y los errores que </a:t>
            </a:r>
            <a:r>
              <a:rPr lang="es-ES" sz="3500" dirty="0" err="1" smtClean="0">
                <a:solidFill>
                  <a:schemeClr val="bg1"/>
                </a:solidFill>
              </a:rPr>
              <a:t>comete.No</a:t>
            </a:r>
            <a:r>
              <a:rPr lang="es-ES" sz="3500" dirty="0" smtClean="0">
                <a:solidFill>
                  <a:schemeClr val="bg1"/>
                </a:solidFill>
              </a:rPr>
              <a:t> dice lo que el niño es o sufre (es </a:t>
            </a:r>
            <a:r>
              <a:rPr lang="es-ES" sz="3500" dirty="0" err="1" smtClean="0">
                <a:solidFill>
                  <a:schemeClr val="bg1"/>
                </a:solidFill>
              </a:rPr>
              <a:t>discalcúlico</a:t>
            </a:r>
            <a:r>
              <a:rPr lang="es-ES" sz="3500" dirty="0" smtClean="0">
                <a:solidFill>
                  <a:schemeClr val="bg1"/>
                </a:solidFill>
              </a:rPr>
              <a:t>, sufre una disminución cerebral) sino que trata de comprender y explicar lo que hace: los procesos y estrategias que emplea cuando asimila conceptos matemáticos, efectúa operaciones de cálculo, resuelve problemas </a:t>
            </a:r>
            <a:r>
              <a:rPr lang="es-ES" sz="3500" dirty="0" err="1" smtClean="0">
                <a:solidFill>
                  <a:schemeClr val="bg1"/>
                </a:solidFill>
              </a:rPr>
              <a:t>algebráicos</a:t>
            </a:r>
            <a:r>
              <a:rPr lang="es-ES" sz="3500" dirty="0" smtClean="0">
                <a:solidFill>
                  <a:schemeClr val="bg1"/>
                </a:solidFill>
              </a:rPr>
              <a:t>, etc.</a:t>
            </a:r>
          </a:p>
          <a:p>
            <a:endParaRPr lang="es-ES"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0"/>
            <a:ext cx="7467600" cy="6643710"/>
          </a:xfrm>
        </p:spPr>
        <p:txBody>
          <a:bodyPr>
            <a:noAutofit/>
          </a:bodyPr>
          <a:lstStyle/>
          <a:p>
            <a:r>
              <a:rPr lang="es-ES" sz="1400" b="1" dirty="0" smtClean="0">
                <a:solidFill>
                  <a:schemeClr val="bg1"/>
                </a:solidFill>
              </a:rPr>
              <a:t>El enfoque cognitivo es neutral con relación a la etiología última de las </a:t>
            </a:r>
            <a:r>
              <a:rPr lang="es-ES" sz="1400" b="1" dirty="0" err="1" smtClean="0">
                <a:solidFill>
                  <a:schemeClr val="bg1"/>
                </a:solidFill>
              </a:rPr>
              <a:t>DAM.Ayuda</a:t>
            </a:r>
            <a:r>
              <a:rPr lang="es-ES" sz="1400" b="1" dirty="0" smtClean="0">
                <a:solidFill>
                  <a:schemeClr val="bg1"/>
                </a:solidFill>
              </a:rPr>
              <a:t> a precisar la naturaleza fina de las funciones mentales que no van bien en los sujetos con estas dificultades, favoreciendo así la búsqueda de las causas, pero no las establece por sí mismo. </a:t>
            </a:r>
            <a:br>
              <a:rPr lang="es-ES" sz="1400" b="1" dirty="0" smtClean="0">
                <a:solidFill>
                  <a:schemeClr val="bg1"/>
                </a:solidFill>
              </a:rPr>
            </a:br>
            <a:r>
              <a:rPr lang="es-ES" sz="1400" b="1" dirty="0" smtClean="0">
                <a:solidFill>
                  <a:schemeClr val="bg1"/>
                </a:solidFill>
              </a:rPr>
              <a:t>El enfoque cognitivo requiere un análisis minucioso y paso a paso de los procesos que se ponen en juego para resolver tareas matemáticas.</a:t>
            </a:r>
          </a:p>
          <a:p>
            <a:r>
              <a:rPr lang="es-ES" sz="1400" b="1" dirty="0" smtClean="0">
                <a:solidFill>
                  <a:schemeClr val="bg1"/>
                </a:solidFill>
              </a:rPr>
              <a:t>Para </a:t>
            </a:r>
            <a:r>
              <a:rPr lang="es-ES" sz="1400" b="1" u="sng" dirty="0" smtClean="0">
                <a:solidFill>
                  <a:schemeClr val="bg1"/>
                </a:solidFill>
              </a:rPr>
              <a:t>tratar</a:t>
            </a:r>
            <a:r>
              <a:rPr lang="es-ES" sz="1400" b="1" dirty="0" smtClean="0">
                <a:solidFill>
                  <a:schemeClr val="bg1"/>
                </a:solidFill>
              </a:rPr>
              <a:t> estas dificultades se debería tener en cuenta las siguientes consideraciones:</a:t>
            </a:r>
          </a:p>
          <a:p>
            <a:r>
              <a:rPr lang="es-ES" sz="1400" b="1" dirty="0" smtClean="0">
                <a:solidFill>
                  <a:schemeClr val="bg1"/>
                </a:solidFill>
              </a:rPr>
              <a:t>1.-Vincular, en lo posible, los contenidos matemáticos a propósitos e intenciones humanas y situaciones significativas. </a:t>
            </a:r>
            <a:br>
              <a:rPr lang="es-ES" sz="1400" b="1" dirty="0" smtClean="0">
                <a:solidFill>
                  <a:schemeClr val="bg1"/>
                </a:solidFill>
              </a:rPr>
            </a:br>
            <a:r>
              <a:rPr lang="es-ES" sz="1400" b="1" dirty="0" smtClean="0">
                <a:solidFill>
                  <a:schemeClr val="bg1"/>
                </a:solidFill>
              </a:rPr>
              <a:t>2.-Tratar de contextualizar los esquemas matemáticos, subiendo los peldaños de la escala de abstracción al ritmo exigido por el alumno. </a:t>
            </a:r>
            <a:br>
              <a:rPr lang="es-ES" sz="1400" b="1" dirty="0" smtClean="0">
                <a:solidFill>
                  <a:schemeClr val="bg1"/>
                </a:solidFill>
              </a:rPr>
            </a:br>
            <a:r>
              <a:rPr lang="es-ES" sz="1400" b="1" dirty="0" smtClean="0">
                <a:solidFill>
                  <a:schemeClr val="bg1"/>
                </a:solidFill>
              </a:rPr>
              <a:t>3.-Asegurar la asimilación de lo viejo antes de pasar a lo nuevo, y adiestrar específicamente la generalización de los procedimientos y contenidos. </a:t>
            </a:r>
            <a:br>
              <a:rPr lang="es-ES" sz="1400" b="1" dirty="0" smtClean="0">
                <a:solidFill>
                  <a:schemeClr val="bg1"/>
                </a:solidFill>
              </a:rPr>
            </a:br>
            <a:r>
              <a:rPr lang="es-ES" sz="1400" b="1" dirty="0" smtClean="0">
                <a:solidFill>
                  <a:schemeClr val="bg1"/>
                </a:solidFill>
              </a:rPr>
              <a:t>4.-Asegurar el dominio y enriquecimiento de los códigos de representación de los procedimientos y contenidos. </a:t>
            </a:r>
            <a:br>
              <a:rPr lang="es-ES" sz="1400" b="1" dirty="0" smtClean="0">
                <a:solidFill>
                  <a:schemeClr val="bg1"/>
                </a:solidFill>
              </a:rPr>
            </a:br>
            <a:r>
              <a:rPr lang="es-ES" sz="1400" b="1" dirty="0" smtClean="0">
                <a:solidFill>
                  <a:schemeClr val="bg1"/>
                </a:solidFill>
              </a:rPr>
              <a:t>5.-Asegurar el dominio y enriquecimiento de los códigos de representación asegurando que la traducción entre el lenguaje verbal y los códigos matemáticos puede realizarse con soltura, para lo que hay que ejercitarlo. </a:t>
            </a:r>
            <a:br>
              <a:rPr lang="es-ES" sz="1400" b="1" dirty="0" smtClean="0">
                <a:solidFill>
                  <a:schemeClr val="bg1"/>
                </a:solidFill>
              </a:rPr>
            </a:br>
            <a:r>
              <a:rPr lang="es-ES" sz="1400" b="1" dirty="0" smtClean="0">
                <a:solidFill>
                  <a:schemeClr val="bg1"/>
                </a:solidFill>
              </a:rPr>
              <a:t>6.-Servirse de la atención exploratoria del sujeto como recurso educativo y asegurar su atención selectiva sólo en periodos en que ésta puede ser mantenida. </a:t>
            </a:r>
            <a:br>
              <a:rPr lang="es-ES" sz="1400" b="1" dirty="0" smtClean="0">
                <a:solidFill>
                  <a:schemeClr val="bg1"/>
                </a:solidFill>
              </a:rPr>
            </a:br>
            <a:r>
              <a:rPr lang="es-ES" sz="1400" b="1" dirty="0" smtClean="0">
                <a:solidFill>
                  <a:schemeClr val="bg1"/>
                </a:solidFill>
              </a:rPr>
              <a:t>7.-Enseñar paso a paso, a planear el uso y selección de los recursos cognitivos. </a:t>
            </a:r>
            <a:br>
              <a:rPr lang="es-ES" sz="1400" b="1" dirty="0" smtClean="0">
                <a:solidFill>
                  <a:schemeClr val="bg1"/>
                </a:solidFill>
              </a:rPr>
            </a:br>
            <a:r>
              <a:rPr lang="es-ES" sz="1400" b="1" dirty="0" smtClean="0">
                <a:solidFill>
                  <a:schemeClr val="bg1"/>
                </a:solidFill>
              </a:rPr>
              <a:t>8.-Asegurar que el niño pueda recordar los aspectos relevantes de una tarea o problema y procurar comprobar que no se exige más de lo que permite la competencia lógica del alumno. </a:t>
            </a:r>
            <a:br>
              <a:rPr lang="es-ES" sz="1400" b="1" dirty="0" smtClean="0">
                <a:solidFill>
                  <a:schemeClr val="bg1"/>
                </a:solidFill>
              </a:rPr>
            </a:br>
            <a:r>
              <a:rPr lang="es-ES" sz="1400" b="1" dirty="0" smtClean="0">
                <a:solidFill>
                  <a:schemeClr val="bg1"/>
                </a:solidFill>
              </a:rPr>
              <a:t>9.-Enseñar paso a paso las estrategias y algoritmos específicos que exigen las tareas. </a:t>
            </a:r>
            <a:br>
              <a:rPr lang="es-ES" sz="1400" b="1" dirty="0" smtClean="0">
                <a:solidFill>
                  <a:schemeClr val="bg1"/>
                </a:solidFill>
              </a:rPr>
            </a:br>
            <a:r>
              <a:rPr lang="es-ES" sz="1400" b="1" dirty="0" smtClean="0">
                <a:solidFill>
                  <a:schemeClr val="bg1"/>
                </a:solidFill>
              </a:rPr>
              <a:t>10.-Procurar al niño tareas de orientación adecuada, procedimientos de análisis profundo y ocasiones frecuentes de aprendizaje incidental. </a:t>
            </a:r>
            <a:br>
              <a:rPr lang="es-ES" sz="1400" b="1" dirty="0" smtClean="0">
                <a:solidFill>
                  <a:schemeClr val="bg1"/>
                </a:solidFill>
              </a:rPr>
            </a:br>
            <a:r>
              <a:rPr lang="es-ES" sz="1400" b="1" dirty="0" smtClean="0">
                <a:solidFill>
                  <a:schemeClr val="bg1"/>
                </a:solidFill>
              </a:rPr>
              <a:t>11.-Valorar y motivar a los niños que no parezcan interesados o competentes.</a:t>
            </a:r>
          </a:p>
          <a:p>
            <a:endParaRPr lang="es-ES"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85786" y="3714752"/>
            <a:ext cx="7467600" cy="1042982"/>
          </a:xfrm>
        </p:spPr>
        <p:txBody>
          <a:bodyPr>
            <a:normAutofit/>
          </a:bodyPr>
          <a:lstStyle/>
          <a:p>
            <a:r>
              <a:rPr lang="es-ES" b="1" dirty="0" smtClean="0">
                <a:solidFill>
                  <a:schemeClr val="bg1"/>
                </a:solidFill>
              </a:rPr>
              <a:t>FUENTE: EDICION HTML INICIACION   , CARLOS GARGANTILLA</a:t>
            </a:r>
            <a:endParaRPr lang="es-ES"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écnico">
  <a:themeElements>
    <a:clrScheme name="Técnico">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0</TotalTime>
  <Words>135</Words>
  <Application>Microsoft Office PowerPoint</Application>
  <PresentationFormat>Presentación en pantalla (4:3)</PresentationFormat>
  <Paragraphs>24</Paragraphs>
  <Slides>6</Slides>
  <Notes>0</Notes>
  <HiddenSlides>0</HiddenSlides>
  <MMClips>0</MMClips>
  <ScaleCrop>false</ScaleCrop>
  <HeadingPairs>
    <vt:vector size="4" baseType="variant">
      <vt:variant>
        <vt:lpstr>Tema</vt:lpstr>
      </vt:variant>
      <vt:variant>
        <vt:i4>1</vt:i4>
      </vt:variant>
      <vt:variant>
        <vt:lpstr>Títulos de diapositiva</vt:lpstr>
      </vt:variant>
      <vt:variant>
        <vt:i4>6</vt:i4>
      </vt:variant>
    </vt:vector>
  </HeadingPairs>
  <TitlesOfParts>
    <vt:vector size="7" baseType="lpstr">
      <vt:lpstr>Técnico</vt:lpstr>
      <vt:lpstr>Retrasos madurativos:  Dos teorías:  1) Retrasos en la maduración neurológica.  2) Retrasos en la maduración de las funciones psicológicas. En general, los retrasos en estas áreas, influyen en dificultades de aprendizaje relativas a: -Hiperactividad. -Déficit de atención A todos los aprendizajes escolares y especialmente a la lecto-escritura y el cálculo. Afecta al ajuste social del alumno.   El Tratamiento de los retrasos madurativos depende de la variabilidad de las teorías pero en la actualidad se proponen tratamientos psicoeducacionales integrales con pretensiones de una fuerte validez extrema y ecológica, es decir, procurando adaptarse lo más posible a las situaciones reales en las que el niño se desenvuelve.Estos programas han pasado de ocuparse de los "prerrequisitos" psicológicos para el aprendizaje, a prestar atención preferente a que el niño adquiera y desarrolle estrategias específicas que le permitan un aprendizaje más eficaz y más rápido.Valga como ejemplo el llamado Modelo de estrategias de intervención de Schumaher,Deshler y Ellis (1986) que consta de:  a)Componentes del currículum: como estrategias de aprendizaje, estrategias de ejecución; estrategias motivacionales etc..  b) Componentes instruccionales: como procedimientos para la adquisición de los conocimientos, procedimientos para la generalización, etc.  c) Componentes organizacionales: como procedimientos de comunicación; procedimientos de dirección; procedimientos de evaluación etc.     </vt:lpstr>
      <vt:lpstr>DIFICULTADES EN LAS RELACIONES SOCIALES.  CÓMO TRATARLAS </vt:lpstr>
      <vt:lpstr>DIFICULTADES EN EL LENGUAJE.  CÓMO TRATARLAS </vt:lpstr>
      <vt:lpstr>  DIFICULTADES Y PROBLEMAS EN EL APRENDIZAJE DE LAS MATEMÁTICAS.  CÓMO TRATARLAS </vt:lpstr>
      <vt:lpstr>Diapositiva 5</vt:lpstr>
      <vt:lpstr>Diapositiva 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Retrasos madurativos:  Dos teorías:  1) Retrasos en la maduración neurológica.  2) Retrasos en la maduración de las funciones psicológicas. En general, los retrasos en estas áreas, influyen en dificultades de aprendizaje relativas a: -Hiperactividad. -Déficit de atención A todos los aprendizajes escolares y especialmente a la lecto-escritura y el cálculo. Afecta al ajuste social del alumno.   El Tratamiento de los retrasos madurativos depende de la variabilidad de las teorías pero en la actualidad se proponen tratamientos psicoeducacionales integrales con pretensiones de una fuerte validez extrema y ecológica, es decir, procurando adaptarse lo más posible a las situaciones reales en las que el niño se desenvuelve.Estos programas han pasado de ocuparse de los "prerrequisitos" psicológicos para el aprendizaje, a prestar atención preferente a que el niño adquiera y desarrolle estrategias específicas que le permitan un aprendizaje más eficaz y más rápido.Valga como ejemplo el llamado Modelo de estrategias de intervención de Schumaher,Deshler y Ellis (1986) que consta de:  a)Componentes del currículum: como estrategias de aprendizaje, estrategias de ejecución; estrategias motivacionales etc..  b) Componentes instruccionales: como procedimientos para la adquisición de los conocimientos, procedimientos para la generalización, etc.  c) Componentes organizacionales: como procedimientos de comunicación; procedimientos de dirección; procedimientos de evaluación etc.     </dc:title>
  <dc:creator>pc</dc:creator>
  <cp:lastModifiedBy>pc</cp:lastModifiedBy>
  <cp:revision>1</cp:revision>
  <dcterms:created xsi:type="dcterms:W3CDTF">2012-07-11T16:25:20Z</dcterms:created>
  <dcterms:modified xsi:type="dcterms:W3CDTF">2012-07-11T16:26:07Z</dcterms:modified>
</cp:coreProperties>
</file>