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4" r:id="rId1"/>
  </p:sldMasterIdLst>
  <p:notesMasterIdLst>
    <p:notesMasterId r:id="rId19"/>
  </p:notesMasterIdLst>
  <p:handoutMasterIdLst>
    <p:handoutMasterId r:id="rId20"/>
  </p:handoutMasterIdLst>
  <p:sldIdLst>
    <p:sldId id="284" r:id="rId2"/>
    <p:sldId id="427" r:id="rId3"/>
    <p:sldId id="429" r:id="rId4"/>
    <p:sldId id="425" r:id="rId5"/>
    <p:sldId id="430" r:id="rId6"/>
    <p:sldId id="426" r:id="rId7"/>
    <p:sldId id="431" r:id="rId8"/>
    <p:sldId id="433" r:id="rId9"/>
    <p:sldId id="434" r:id="rId10"/>
    <p:sldId id="435" r:id="rId11"/>
    <p:sldId id="432" r:id="rId12"/>
    <p:sldId id="436" r:id="rId13"/>
    <p:sldId id="437" r:id="rId14"/>
    <p:sldId id="438" r:id="rId15"/>
    <p:sldId id="439" r:id="rId16"/>
    <p:sldId id="440" r:id="rId17"/>
    <p:sldId id="441" r:id="rId18"/>
  </p:sldIdLst>
  <p:sldSz cx="9906000" cy="6858000" type="A4"/>
  <p:notesSz cx="9144000" cy="6858000"/>
  <p:defaultTex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22"/>
    <p:penClr>
      <a:srgbClr val="333399"/>
    </p:penClr>
  </p:showPr>
  <p:clrMru>
    <a:srgbClr val="FFCC99"/>
    <a:srgbClr val="00CC99"/>
    <a:srgbClr val="FFFF00"/>
    <a:srgbClr val="FF9933"/>
    <a:srgbClr val="FFFF99"/>
    <a:srgbClr val="99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7" autoAdjust="0"/>
    <p:restoredTop sz="94673" autoAdjust="0"/>
  </p:normalViewPr>
  <p:slideViewPr>
    <p:cSldViewPr>
      <p:cViewPr>
        <p:scale>
          <a:sx n="70" d="100"/>
          <a:sy n="70" d="100"/>
        </p:scale>
        <p:origin x="-72" y="-114"/>
      </p:cViewPr>
      <p:guideLst>
        <p:guide orient="horz" pos="2160"/>
        <p:guide pos="3120"/>
      </p:guideLst>
    </p:cSldViewPr>
  </p:slideViewPr>
  <p:outlineViewPr>
    <p:cViewPr>
      <p:scale>
        <a:sx n="33" d="100"/>
        <a:sy n="33" d="100"/>
      </p:scale>
      <p:origin x="48" y="54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5" d="100"/>
          <a:sy n="75" d="100"/>
        </p:scale>
        <p:origin x="-912" y="-102"/>
      </p:cViewPr>
      <p:guideLst>
        <p:guide orient="horz" pos="2160"/>
        <p:guide pos="288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962400" cy="3429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kumimoji="0" sz="1200"/>
            </a:lvl1pPr>
          </a:lstStyle>
          <a:p>
            <a:pPr>
              <a:defRPr/>
            </a:pPr>
            <a:endParaRPr lang="es-ES_tradnl" dirty="0"/>
          </a:p>
        </p:txBody>
      </p:sp>
      <p:sp>
        <p:nvSpPr>
          <p:cNvPr id="15363" name="Rectangle 3"/>
          <p:cNvSpPr>
            <a:spLocks noGrp="1" noChangeArrowheads="1"/>
          </p:cNvSpPr>
          <p:nvPr>
            <p:ph type="dt" sz="quarter" idx="1"/>
          </p:nvPr>
        </p:nvSpPr>
        <p:spPr bwMode="auto">
          <a:xfrm>
            <a:off x="5181600" y="0"/>
            <a:ext cx="3962400" cy="3429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kumimoji="0" sz="1200"/>
            </a:lvl1pPr>
          </a:lstStyle>
          <a:p>
            <a:pPr>
              <a:defRPr/>
            </a:pPr>
            <a:endParaRPr lang="es-ES_tradnl"/>
          </a:p>
        </p:txBody>
      </p:sp>
      <p:sp>
        <p:nvSpPr>
          <p:cNvPr id="15364" name="Rectangle 4"/>
          <p:cNvSpPr>
            <a:spLocks noGrp="1" noChangeArrowheads="1"/>
          </p:cNvSpPr>
          <p:nvPr>
            <p:ph type="ftr" sz="quarter" idx="2"/>
          </p:nvPr>
        </p:nvSpPr>
        <p:spPr bwMode="auto">
          <a:xfrm>
            <a:off x="0" y="6515100"/>
            <a:ext cx="3962400" cy="3429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kumimoji="0" sz="1200"/>
            </a:lvl1pPr>
          </a:lstStyle>
          <a:p>
            <a:pPr>
              <a:defRPr/>
            </a:pPr>
            <a:endParaRPr lang="es-ES_tradnl" dirty="0"/>
          </a:p>
        </p:txBody>
      </p:sp>
      <p:sp>
        <p:nvSpPr>
          <p:cNvPr id="15365" name="Rectangle 5"/>
          <p:cNvSpPr>
            <a:spLocks noGrp="1" noChangeArrowheads="1"/>
          </p:cNvSpPr>
          <p:nvPr>
            <p:ph type="sldNum" sz="quarter" idx="3"/>
          </p:nvPr>
        </p:nvSpPr>
        <p:spPr bwMode="auto">
          <a:xfrm>
            <a:off x="5181600" y="6515100"/>
            <a:ext cx="3962400" cy="3429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lvl1pPr>
          </a:lstStyle>
          <a:p>
            <a:pPr>
              <a:defRPr/>
            </a:pPr>
            <a:fld id="{AF0AD834-9B14-4851-8D67-C1E734B7CB46}" type="slidenum">
              <a:rPr lang="es-ES_tradnl"/>
              <a:pPr>
                <a:defRPr/>
              </a:pPr>
              <a:t>‹Nº›</a:t>
            </a:fld>
            <a:endParaRPr lang="es-ES_trad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FA879A91-EB82-48CD-B2BE-E648193381F0}" type="datetimeFigureOut">
              <a:rPr lang="es-ES" smtClean="0"/>
              <a:pPr/>
              <a:t>14/07/2012</a:t>
            </a:fld>
            <a:endParaRPr lang="es-ES"/>
          </a:p>
        </p:txBody>
      </p:sp>
      <p:sp>
        <p:nvSpPr>
          <p:cNvPr id="4" name="3 Marcador de imagen de diapositiva"/>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56663095-F616-4797-ABC8-AEDD6ECF004F}"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663095-F616-4797-ABC8-AEDD6ECF004F}" type="slidenum">
              <a:rPr lang="es-ES" smtClean="0"/>
              <a:pPr/>
              <a:t>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77850" y="1371600"/>
            <a:ext cx="8505952"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77850" y="3228536"/>
            <a:ext cx="8509254"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pPr>
              <a:defRPr/>
            </a:pPr>
            <a:endParaRPr lang="es-ES"/>
          </a:p>
        </p:txBody>
      </p:sp>
      <p:sp>
        <p:nvSpPr>
          <p:cNvPr id="19" name="18 Marcador de pie de página"/>
          <p:cNvSpPr>
            <a:spLocks noGrp="1"/>
          </p:cNvSpPr>
          <p:nvPr>
            <p:ph type="ftr" sz="quarter" idx="11"/>
          </p:nvPr>
        </p:nvSpPr>
        <p:spPr/>
        <p:txBody>
          <a:bodyPr/>
          <a:lstStyle/>
          <a:p>
            <a:pPr>
              <a:defRPr/>
            </a:pPr>
            <a:endParaRPr lang="es-ES"/>
          </a:p>
        </p:txBody>
      </p:sp>
      <p:sp>
        <p:nvSpPr>
          <p:cNvPr id="27" name="26 Marcador de número de diapositiva"/>
          <p:cNvSpPr>
            <a:spLocks noGrp="1"/>
          </p:cNvSpPr>
          <p:nvPr>
            <p:ph type="sldNum" sz="quarter" idx="12"/>
          </p:nvPr>
        </p:nvSpPr>
        <p:spPr/>
        <p:txBody>
          <a:bodyPr/>
          <a:lstStyle/>
          <a:p>
            <a:pPr>
              <a:defRPr/>
            </a:pPr>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74548" y="1316736"/>
            <a:ext cx="84201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74548" y="2704664"/>
            <a:ext cx="84201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95300" y="704088"/>
            <a:ext cx="89154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95300" y="1920085"/>
            <a:ext cx="437515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035550" y="1920085"/>
            <a:ext cx="437515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pPr>
              <a:defRPr/>
            </a:pPr>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p:txBody>
          <a:bodyPr/>
          <a:lstStyle/>
          <a:p>
            <a:pPr>
              <a:defRPr/>
            </a:pPr>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95300" y="704088"/>
            <a:ext cx="89154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95300" y="1855248"/>
            <a:ext cx="4376870"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5032111" y="1859758"/>
            <a:ext cx="4378590"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95300" y="2514600"/>
            <a:ext cx="4376870"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5032111" y="2514600"/>
            <a:ext cx="4378590"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pPr>
              <a:defRPr/>
            </a:pPr>
            <a:endParaRPr lang="es-ES"/>
          </a:p>
        </p:txBody>
      </p:sp>
      <p:sp>
        <p:nvSpPr>
          <p:cNvPr id="8" name="7 Marcador de pie de página"/>
          <p:cNvSpPr>
            <a:spLocks noGrp="1"/>
          </p:cNvSpPr>
          <p:nvPr>
            <p:ph type="ftr" sz="quarter" idx="11"/>
          </p:nvPr>
        </p:nvSpPr>
        <p:spPr/>
        <p:txBody>
          <a:bodyPr/>
          <a:lstStyle/>
          <a:p>
            <a:pPr>
              <a:defRPr/>
            </a:pPr>
            <a:endParaRPr lang="es-ES"/>
          </a:p>
        </p:txBody>
      </p:sp>
      <p:sp>
        <p:nvSpPr>
          <p:cNvPr id="9" name="8 Marcador de número de diapositiva"/>
          <p:cNvSpPr>
            <a:spLocks noGrp="1"/>
          </p:cNvSpPr>
          <p:nvPr>
            <p:ph type="sldNum" sz="quarter" idx="12"/>
          </p:nvPr>
        </p:nvSpPr>
        <p:spPr/>
        <p:txBody>
          <a:bodyPr/>
          <a:lstStyle/>
          <a:p>
            <a:pPr>
              <a:defRPr/>
            </a:pPr>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95300" y="704088"/>
            <a:ext cx="899795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pPr>
              <a:defRPr/>
            </a:pPr>
            <a:endParaRPr lang="es-ES"/>
          </a:p>
        </p:txBody>
      </p:sp>
      <p:sp>
        <p:nvSpPr>
          <p:cNvPr id="4" name="3 Marcador de pie de página"/>
          <p:cNvSpPr>
            <a:spLocks noGrp="1"/>
          </p:cNvSpPr>
          <p:nvPr>
            <p:ph type="ftr" sz="quarter" idx="11"/>
          </p:nvPr>
        </p:nvSpPr>
        <p:spPr/>
        <p:txBody>
          <a:bodyPr/>
          <a:lstStyle/>
          <a:p>
            <a:pPr>
              <a:defRPr/>
            </a:pPr>
            <a:endParaRPr lang="es-ES"/>
          </a:p>
        </p:txBody>
      </p:sp>
      <p:sp>
        <p:nvSpPr>
          <p:cNvPr id="5" name="4 Marcador de número de diapositiva"/>
          <p:cNvSpPr>
            <a:spLocks noGrp="1"/>
          </p:cNvSpPr>
          <p:nvPr>
            <p:ph type="sldNum" sz="quarter" idx="12"/>
          </p:nvPr>
        </p:nvSpPr>
        <p:spPr/>
        <p:txBody>
          <a:bodyPr/>
          <a:lstStyle/>
          <a:p>
            <a:pPr>
              <a:defRPr/>
            </a:pPr>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
          </a:p>
        </p:txBody>
      </p:sp>
      <p:sp>
        <p:nvSpPr>
          <p:cNvPr id="3" name="2 Marcador de pie de página"/>
          <p:cNvSpPr>
            <a:spLocks noGrp="1"/>
          </p:cNvSpPr>
          <p:nvPr>
            <p:ph type="ftr" sz="quarter" idx="11"/>
          </p:nvPr>
        </p:nvSpPr>
        <p:spPr/>
        <p:txBody>
          <a:bodyPr/>
          <a:lstStyle/>
          <a:p>
            <a:pPr>
              <a:defRPr/>
            </a:pPr>
            <a:endParaRPr lang="es-ES"/>
          </a:p>
        </p:txBody>
      </p:sp>
      <p:sp>
        <p:nvSpPr>
          <p:cNvPr id="4" name="3 Marcador de número de diapositiva"/>
          <p:cNvSpPr>
            <a:spLocks noGrp="1"/>
          </p:cNvSpPr>
          <p:nvPr>
            <p:ph type="sldNum" sz="quarter" idx="12"/>
          </p:nvPr>
        </p:nvSpPr>
        <p:spPr/>
        <p:txBody>
          <a:bodyPr/>
          <a:lstStyle/>
          <a:p>
            <a:pPr>
              <a:defRPr/>
            </a:pPr>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742950" y="514352"/>
            <a:ext cx="29718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742950" y="1676400"/>
            <a:ext cx="29718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872971" y="1676400"/>
            <a:ext cx="5537729"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pPr>
              <a:defRPr/>
            </a:pPr>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p:txBody>
          <a:bodyPr/>
          <a:lstStyle/>
          <a:p>
            <a:pPr>
              <a:defRPr/>
            </a:pPr>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429566" y="1108077"/>
            <a:ext cx="569595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671145" y="5359769"/>
            <a:ext cx="168402"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60400" y="1176997"/>
            <a:ext cx="2397252"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60400" y="2828785"/>
            <a:ext cx="239395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pPr>
              <a:defRPr/>
            </a:pPr>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a:xfrm>
            <a:off x="8750300" y="6356351"/>
            <a:ext cx="660400" cy="365125"/>
          </a:xfrm>
        </p:spPr>
        <p:txBody>
          <a:bodyPr/>
          <a:lstStyle/>
          <a:p>
            <a:pPr>
              <a:defRPr/>
            </a:pPr>
            <a:endParaRPr lang="es-ES"/>
          </a:p>
        </p:txBody>
      </p:sp>
      <p:sp>
        <p:nvSpPr>
          <p:cNvPr id="3" name="2 Marcador de posición de imagen"/>
          <p:cNvSpPr>
            <a:spLocks noGrp="1"/>
          </p:cNvSpPr>
          <p:nvPr>
            <p:ph type="pic" idx="1"/>
          </p:nvPr>
        </p:nvSpPr>
        <p:spPr>
          <a:xfrm rot="420000">
            <a:off x="3776276" y="1199517"/>
            <a:ext cx="500253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10319" y="5816600"/>
            <a:ext cx="9926638"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746625" y="6219826"/>
            <a:ext cx="5159375"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181850" y="914402"/>
            <a:ext cx="222885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95300" y="914402"/>
            <a:ext cx="652145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10319" y="-7144"/>
            <a:ext cx="9926638"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746625" y="-7144"/>
            <a:ext cx="5159375"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95300" y="704088"/>
            <a:ext cx="89154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95300" y="1935480"/>
            <a:ext cx="89154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95300" y="6356351"/>
            <a:ext cx="2311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s-ES"/>
          </a:p>
        </p:txBody>
      </p:sp>
      <p:sp>
        <p:nvSpPr>
          <p:cNvPr id="22" name="21 Marcador de pie de página"/>
          <p:cNvSpPr>
            <a:spLocks noGrp="1"/>
          </p:cNvSpPr>
          <p:nvPr>
            <p:ph type="ftr" sz="quarter" idx="3"/>
          </p:nvPr>
        </p:nvSpPr>
        <p:spPr>
          <a:xfrm>
            <a:off x="2889250" y="6356351"/>
            <a:ext cx="36322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s-ES"/>
          </a:p>
        </p:txBody>
      </p:sp>
      <p:sp>
        <p:nvSpPr>
          <p:cNvPr id="18" name="17 Marcador de número de diapositiva"/>
          <p:cNvSpPr>
            <a:spLocks noGrp="1"/>
          </p:cNvSpPr>
          <p:nvPr>
            <p:ph type="sldNum" sz="quarter" idx="4"/>
          </p:nvPr>
        </p:nvSpPr>
        <p:spPr>
          <a:xfrm>
            <a:off x="8585200" y="6356351"/>
            <a:ext cx="8255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endParaRPr lang="es-ES"/>
          </a:p>
        </p:txBody>
      </p:sp>
      <p:grpSp>
        <p:nvGrpSpPr>
          <p:cNvPr id="2" name="1 Grupo"/>
          <p:cNvGrpSpPr/>
          <p:nvPr/>
        </p:nvGrpSpPr>
        <p:grpSpPr>
          <a:xfrm>
            <a:off x="-20602" y="202408"/>
            <a:ext cx="9945594"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6"/>
          <p:cNvSpPr>
            <a:spLocks noChangeArrowheads="1"/>
          </p:cNvSpPr>
          <p:nvPr/>
        </p:nvSpPr>
        <p:spPr bwMode="auto">
          <a:xfrm>
            <a:off x="666750" y="3214688"/>
            <a:ext cx="8585200" cy="1928812"/>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s-ES" dirty="0" smtClean="0"/>
              <a:t>EDUCACION VIRTUAL</a:t>
            </a:r>
            <a:endParaRPr lang="es-ES" dirty="0"/>
          </a:p>
        </p:txBody>
      </p:sp>
      <p:sp>
        <p:nvSpPr>
          <p:cNvPr id="48131" name="Rectangle 3"/>
          <p:cNvSpPr>
            <a:spLocks noGrp="1" noChangeArrowheads="1"/>
          </p:cNvSpPr>
          <p:nvPr>
            <p:ph type="subTitle" idx="1"/>
          </p:nvPr>
        </p:nvSpPr>
        <p:spPr>
          <a:xfrm>
            <a:off x="1828800" y="5105400"/>
            <a:ext cx="6934200" cy="1752600"/>
          </a:xfrm>
        </p:spPr>
        <p:txBody>
          <a:bodyPr/>
          <a:lstStyle/>
          <a:p>
            <a:pPr>
              <a:lnSpc>
                <a:spcPct val="90000"/>
              </a:lnSpc>
              <a:defRPr/>
            </a:pPr>
            <a:endParaRPr lang="es-ES_tradnl" sz="2400" dirty="0" smtClean="0"/>
          </a:p>
          <a:p>
            <a:pPr>
              <a:lnSpc>
                <a:spcPct val="90000"/>
              </a:lnSpc>
              <a:defRPr/>
            </a:pPr>
            <a:endParaRPr lang="es-ES_tradnl" sz="2400" dirty="0" smtClean="0"/>
          </a:p>
          <a:p>
            <a:pPr>
              <a:lnSpc>
                <a:spcPct val="90000"/>
              </a:lnSpc>
              <a:defRPr/>
            </a:pPr>
            <a:endParaRPr lang="es-ES_tradnl" sz="2400" dirty="0" smtClean="0">
              <a:effectLst>
                <a:outerShdw blurRad="38100" dist="38100" dir="2700000" algn="tl">
                  <a:srgbClr val="000000"/>
                </a:outerShdw>
              </a:effectLst>
            </a:endParaRPr>
          </a:p>
          <a:p>
            <a:pPr>
              <a:lnSpc>
                <a:spcPct val="90000"/>
              </a:lnSpc>
              <a:defRPr/>
            </a:pPr>
            <a:r>
              <a:rPr lang="es-ES_tradnl" sz="2400" dirty="0" smtClean="0">
                <a:effectLst>
                  <a:outerShdw blurRad="38100" dist="38100" dir="2700000" algn="tl">
                    <a:srgbClr val="000000"/>
                  </a:outerShdw>
                </a:effectLst>
              </a:rPr>
              <a:t>Comas, 2009</a:t>
            </a:r>
          </a:p>
        </p:txBody>
      </p:sp>
      <p:sp>
        <p:nvSpPr>
          <p:cNvPr id="1029" name="Rectangle 5"/>
          <p:cNvSpPr>
            <a:spLocks noChangeArrowheads="1"/>
          </p:cNvSpPr>
          <p:nvPr/>
        </p:nvSpPr>
        <p:spPr bwMode="auto">
          <a:xfrm>
            <a:off x="1371600" y="0"/>
            <a:ext cx="8007350" cy="1546225"/>
          </a:xfrm>
          <a:prstGeom prst="rect">
            <a:avLst/>
          </a:prstGeom>
          <a:noFill/>
          <a:ln w="12700" cap="sq">
            <a:noFill/>
            <a:miter lim="800000"/>
            <a:headEnd type="none" w="sm" len="sm"/>
            <a:tailEnd type="none" w="sm" len="sm"/>
          </a:ln>
        </p:spPr>
        <p:txBody>
          <a:bodyPr>
            <a:spAutoFit/>
          </a:bodyPr>
          <a:lstStyle/>
          <a:p>
            <a:pPr algn="ctr" eaLnBrk="1" hangingPunct="1">
              <a:spcBef>
                <a:spcPct val="15000"/>
              </a:spcBef>
            </a:pPr>
            <a:r>
              <a:rPr lang="es-ES" sz="1600" b="1" dirty="0">
                <a:latin typeface="Arial" charset="0"/>
              </a:rPr>
              <a:t>UNIVERSIDAD  </a:t>
            </a:r>
            <a:r>
              <a:rPr lang="es-MX" sz="1600" b="1" dirty="0">
                <a:latin typeface="Arial" charset="0"/>
              </a:rPr>
              <a:t>NACIONAL DE EDUCACIÓN</a:t>
            </a:r>
          </a:p>
          <a:p>
            <a:pPr algn="ctr" eaLnBrk="1" hangingPunct="1">
              <a:spcBef>
                <a:spcPct val="15000"/>
              </a:spcBef>
            </a:pPr>
            <a:r>
              <a:rPr lang="es-MX" sz="1600" b="1" dirty="0">
                <a:latin typeface="Arial" charset="0"/>
              </a:rPr>
              <a:t>ENRIQUE GUZMÁN Y VALLE</a:t>
            </a:r>
          </a:p>
          <a:p>
            <a:pPr algn="ctr" eaLnBrk="1" hangingPunct="1">
              <a:spcBef>
                <a:spcPct val="15000"/>
              </a:spcBef>
            </a:pPr>
            <a:r>
              <a:rPr lang="es-MX" sz="1600" b="1" dirty="0">
                <a:latin typeface="Arial" charset="0"/>
              </a:rPr>
              <a:t>LA CANTUTA</a:t>
            </a:r>
          </a:p>
          <a:p>
            <a:pPr algn="ctr" eaLnBrk="1" hangingPunct="1">
              <a:spcBef>
                <a:spcPct val="15000"/>
              </a:spcBef>
            </a:pPr>
            <a:r>
              <a:rPr lang="es-ES" sz="1600" b="1" dirty="0">
                <a:latin typeface="Arial" charset="0"/>
              </a:rPr>
              <a:t>ESCUELA DE POSGRADO</a:t>
            </a:r>
          </a:p>
          <a:p>
            <a:pPr algn="ctr" eaLnBrk="1" hangingPunct="1">
              <a:spcBef>
                <a:spcPct val="50000"/>
              </a:spcBef>
            </a:pPr>
            <a:r>
              <a:rPr lang="es-ES" sz="1600" b="1" dirty="0">
                <a:latin typeface="Arial" charset="0"/>
              </a:rPr>
              <a:t>MAESTRIA EN</a:t>
            </a:r>
            <a:r>
              <a:rPr lang="es-MX" sz="1600" b="1" dirty="0">
                <a:latin typeface="Arial" charset="0"/>
              </a:rPr>
              <a:t>  DOCENCIA </a:t>
            </a:r>
            <a:r>
              <a:rPr lang="es-MX" sz="1600" b="1" dirty="0" smtClean="0">
                <a:latin typeface="Arial" charset="0"/>
              </a:rPr>
              <a:t>UNIVERSITARIA</a:t>
            </a:r>
            <a:endParaRPr lang="es-ES" sz="1600" b="1" dirty="0">
              <a:latin typeface="Arial" charset="0"/>
            </a:endParaRPr>
          </a:p>
        </p:txBody>
      </p:sp>
      <p:graphicFrame>
        <p:nvGraphicFramePr>
          <p:cNvPr id="1026" name="Object 8"/>
          <p:cNvGraphicFramePr>
            <a:graphicFrameLocks noChangeAspect="1"/>
          </p:cNvGraphicFramePr>
          <p:nvPr/>
        </p:nvGraphicFramePr>
        <p:xfrm>
          <a:off x="4724400" y="1524000"/>
          <a:ext cx="922338" cy="1447800"/>
        </p:xfrm>
        <a:graphic>
          <a:graphicData uri="http://schemas.openxmlformats.org/presentationml/2006/ole">
            <p:oleObj spid="_x0000_s1026" name="Imagen" r:id="rId4" imgW="343080" imgH="517680" progId="Word.Picture.8">
              <p:embed/>
            </p:oleObj>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2406" y="357166"/>
            <a:ext cx="8915400" cy="1143000"/>
          </a:xfrm>
        </p:spPr>
        <p:txBody>
          <a:bodyPr/>
          <a:lstStyle/>
          <a:p>
            <a:pPr>
              <a:defRPr/>
            </a:pPr>
            <a:r>
              <a:rPr lang="es-ES" dirty="0" smtClean="0"/>
              <a:t>INTRODUCCION</a:t>
            </a:r>
            <a:endParaRPr lang="es-ES" dirty="0"/>
          </a:p>
        </p:txBody>
      </p:sp>
      <p:sp>
        <p:nvSpPr>
          <p:cNvPr id="4" name="3 Marcador de contenido"/>
          <p:cNvSpPr>
            <a:spLocks noGrp="1"/>
          </p:cNvSpPr>
          <p:nvPr>
            <p:ph idx="1"/>
          </p:nvPr>
        </p:nvSpPr>
        <p:spPr/>
        <p:txBody>
          <a:bodyPr/>
          <a:lstStyle/>
          <a:p>
            <a:r>
              <a:rPr lang="es-ES_tradnl" sz="2800" dirty="0" smtClean="0"/>
              <a:t>La aparición y masificación de las computadoras primero, y la aparición de crecimiento explosivo de Internet después, junto con otras novedades tecnológicas revolucionan la manera de producir, almacenar, transmitir, compartir, recuperar información, afectando en primer lugar a la educación a distancia y agrietando el inmovilismo de la educación presencial tradicional.</a:t>
            </a:r>
            <a:endParaRPr lang="es-E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idx="1"/>
          </p:nvPr>
        </p:nvSpPr>
        <p:spPr>
          <a:xfrm>
            <a:off x="523844" y="785794"/>
            <a:ext cx="8710612" cy="5667375"/>
          </a:xfrm>
        </p:spPr>
        <p:txBody>
          <a:bodyPr/>
          <a:lstStyle/>
          <a:p>
            <a:r>
              <a:rPr lang="es-ES_tradnl" sz="2800" dirty="0" smtClean="0"/>
              <a:t>Las llamadas nuevas tecnologías, basadas en la digitalización de la información y las redes están modificando muchas cosas en todos los aspectos de la vida de la sociedad, a un ritmo nunca visto antes. No hay dudas de que la educación necesita imperiosamente tomar nota de que las tecnologías de la comunicación y la información son parte de la realidad existente, reflexionar sobre ellas y reflexionar con ellas, incorporarlas a las prácticas educativas y constituirlas en elemento importante (ni único ni, quizás, principal) de la imprescindible actualización de los sistemas de formación.</a:t>
            </a:r>
            <a:endParaRPr lang="es-E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95282" y="214290"/>
            <a:ext cx="8924925" cy="1752600"/>
          </a:xfrm>
        </p:spPr>
        <p:txBody>
          <a:bodyPr>
            <a:normAutofit fontScale="90000"/>
          </a:bodyPr>
          <a:lstStyle/>
          <a:p>
            <a:pPr lvl="1">
              <a:defRPr/>
            </a:pPr>
            <a:r>
              <a:rPr lang="es-ES" sz="3600" b="1" dirty="0" smtClean="0"/>
              <a:t/>
            </a:r>
            <a:br>
              <a:rPr lang="es-ES" sz="3600" b="1" dirty="0" smtClean="0"/>
            </a:br>
            <a:r>
              <a:rPr lang="es-ES" sz="3600" b="1" dirty="0" smtClean="0"/>
              <a:t/>
            </a:r>
            <a:br>
              <a:rPr lang="es-ES" sz="3600" b="1" dirty="0" smtClean="0"/>
            </a:br>
            <a:r>
              <a:rPr lang="es-ES" sz="3600" b="1" dirty="0" smtClean="0"/>
              <a:t>MODELO SUGERIDO EN LA EDUCACION VIRTUAL</a:t>
            </a:r>
            <a:r>
              <a:rPr lang="es-ES" dirty="0" smtClean="0"/>
              <a:t/>
            </a:r>
            <a:br>
              <a:rPr lang="es-ES" dirty="0" smtClean="0"/>
            </a:br>
            <a:endParaRPr lang="es-ES" dirty="0"/>
          </a:p>
        </p:txBody>
      </p:sp>
      <p:sp>
        <p:nvSpPr>
          <p:cNvPr id="4" name="3 Marcador de contenido"/>
          <p:cNvSpPr>
            <a:spLocks noGrp="1"/>
          </p:cNvSpPr>
          <p:nvPr>
            <p:ph idx="1"/>
          </p:nvPr>
        </p:nvSpPr>
        <p:spPr/>
        <p:txBody>
          <a:bodyPr/>
          <a:lstStyle/>
          <a:p>
            <a:pPr>
              <a:buNone/>
            </a:pPr>
            <a:r>
              <a:rPr lang="es-ES_tradnl" sz="2400" dirty="0" smtClean="0"/>
              <a:t>1.   El profesor como mediador.</a:t>
            </a:r>
            <a:endParaRPr lang="es-ES" sz="2400" dirty="0" smtClean="0"/>
          </a:p>
          <a:p>
            <a:pPr>
              <a:buNone/>
            </a:pPr>
            <a:r>
              <a:rPr lang="es-ES_tradnl" sz="2400" dirty="0" smtClean="0"/>
              <a:t>2.   Se pone énfasis en el aprendizaje.</a:t>
            </a:r>
            <a:endParaRPr lang="es-ES" sz="2400" dirty="0" smtClean="0"/>
          </a:p>
          <a:p>
            <a:pPr>
              <a:buNone/>
            </a:pPr>
            <a:r>
              <a:rPr lang="es-ES_tradnl" sz="2400" dirty="0" smtClean="0"/>
              <a:t>3.   El profesor se integra al equipo docente.</a:t>
            </a:r>
            <a:endParaRPr lang="es-ES" sz="2400" dirty="0" smtClean="0"/>
          </a:p>
          <a:p>
            <a:pPr>
              <a:buNone/>
            </a:pPr>
            <a:r>
              <a:rPr lang="es-ES_tradnl" sz="2400" dirty="0" smtClean="0"/>
              <a:t>4.   Diseña y gestiona sus propios recursos.</a:t>
            </a:r>
            <a:endParaRPr lang="es-ES" sz="2400" dirty="0" smtClean="0"/>
          </a:p>
          <a:p>
            <a:pPr>
              <a:buNone/>
            </a:pPr>
            <a:r>
              <a:rPr lang="es-ES_tradnl" sz="2400" dirty="0" smtClean="0"/>
              <a:t>5.   Didáctica basada en la activi­dad, investigación y con carácter bidireccional.</a:t>
            </a:r>
            <a:endParaRPr lang="es-ES" sz="2400" dirty="0" smtClean="0"/>
          </a:p>
          <a:p>
            <a:pPr>
              <a:buNone/>
            </a:pPr>
            <a:r>
              <a:rPr lang="es-ES_tradnl" sz="2400" dirty="0" smtClean="0"/>
              <a:t>6.   Utiliza el error como fuente de aprendizaje.</a:t>
            </a:r>
            <a:endParaRPr lang="es-ES" sz="2400" dirty="0" smtClean="0"/>
          </a:p>
          <a:p>
            <a:pPr>
              <a:buNone/>
            </a:pPr>
            <a:r>
              <a:rPr lang="es-ES_tradnl" sz="2400" dirty="0" smtClean="0"/>
              <a:t>7.   Fomenta la autonomía del alumno.</a:t>
            </a:r>
            <a:endParaRPr lang="es-ES" sz="2400" dirty="0" smtClean="0"/>
          </a:p>
          <a:p>
            <a:pPr>
              <a:buNone/>
            </a:pPr>
            <a:r>
              <a:rPr lang="es-ES_tradnl" sz="2400" dirty="0" smtClean="0"/>
              <a:t>8.  El uso de nuevas tecnologías está integrado en el </a:t>
            </a:r>
            <a:r>
              <a:rPr lang="es-ES_tradnl" sz="2400" dirty="0" err="1" smtClean="0"/>
              <a:t>curriculum</a:t>
            </a:r>
            <a:r>
              <a:rPr lang="es-ES_tradnl" sz="2400" dirty="0" smtClean="0"/>
              <a:t>. El profesor tiene compe­tencias básicas en TIC.</a:t>
            </a:r>
            <a:endParaRPr lang="es-ES" sz="2400" dirty="0" smtClean="0"/>
          </a:p>
          <a:p>
            <a:pPr>
              <a:buNone/>
            </a:pPr>
            <a:endParaRPr lang="es-E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bwMode="auto">
          <a:xfrm>
            <a:off x="523844" y="500042"/>
            <a:ext cx="8853487" cy="857250"/>
          </a:xfrm>
          <a:prstGeom prst="rect">
            <a:avLst/>
          </a:prstGeom>
          <a:noFill/>
          <a:ln w="9525">
            <a:noFill/>
            <a:miter lim="800000"/>
            <a:headEnd/>
            <a:tailEnd/>
          </a:ln>
          <a:effectLst/>
        </p:spPr>
        <p:txBody>
          <a:bodyPr lIns="92075" tIns="46038" rIns="92075" bIns="46038" anchor="ctr"/>
          <a:lstStyle/>
          <a:p>
            <a:pPr marL="0" lvl="2">
              <a:defRPr/>
            </a:pPr>
            <a:endParaRPr lang="es-ES" sz="3200" b="1" kern="0" dirty="0">
              <a:solidFill>
                <a:schemeClr val="tx2"/>
              </a:solidFill>
              <a:effectLst>
                <a:outerShdw blurRad="38100" dist="38100" dir="2700000" algn="tl">
                  <a:srgbClr val="000000"/>
                </a:outerShdw>
              </a:effectLst>
            </a:endParaRPr>
          </a:p>
          <a:p>
            <a:pPr marL="0" lvl="2">
              <a:defRPr/>
            </a:pPr>
            <a:endParaRPr lang="es-ES" sz="3200" b="1" kern="0" dirty="0">
              <a:solidFill>
                <a:schemeClr val="tx2"/>
              </a:solidFill>
              <a:effectLst>
                <a:outerShdw blurRad="38100" dist="38100" dir="2700000" algn="tl">
                  <a:srgbClr val="000000"/>
                </a:outerShdw>
              </a:effectLst>
            </a:endParaRPr>
          </a:p>
          <a:p>
            <a:pPr marL="0" lvl="2">
              <a:defRPr/>
            </a:pPr>
            <a:r>
              <a:rPr lang="es-ES" sz="3600" b="1" kern="0" dirty="0" smtClean="0">
                <a:solidFill>
                  <a:schemeClr val="tx2"/>
                </a:solidFill>
                <a:effectLst>
                  <a:outerShdw blurRad="38100" dist="38100" dir="2700000" algn="tl">
                    <a:srgbClr val="000000"/>
                  </a:outerShdw>
                </a:effectLst>
              </a:rPr>
              <a:t>COMPETENCIAS  NECESARIAS</a:t>
            </a:r>
            <a:r>
              <a:rPr lang="es-ES" sz="4400" kern="0" dirty="0">
                <a:solidFill>
                  <a:schemeClr val="tx2"/>
                </a:solidFill>
                <a:effectLst>
                  <a:outerShdw blurRad="38100" dist="38100" dir="2700000" algn="tl">
                    <a:srgbClr val="000000"/>
                  </a:outerShdw>
                </a:effectLst>
              </a:rPr>
              <a:t/>
            </a:r>
            <a:br>
              <a:rPr lang="es-ES" sz="4400" kern="0" dirty="0">
                <a:solidFill>
                  <a:schemeClr val="tx2"/>
                </a:solidFill>
                <a:effectLst>
                  <a:outerShdw blurRad="38100" dist="38100" dir="2700000" algn="tl">
                    <a:srgbClr val="000000"/>
                  </a:outerShdw>
                </a:effectLst>
              </a:rPr>
            </a:br>
            <a:endParaRPr lang="es-ES" sz="4400" kern="0" dirty="0">
              <a:solidFill>
                <a:schemeClr val="tx2"/>
              </a:solidFill>
              <a:effectLst>
                <a:outerShdw blurRad="38100" dist="38100" dir="2700000" algn="tl">
                  <a:srgbClr val="000000"/>
                </a:outerShdw>
              </a:effectLst>
            </a:endParaRPr>
          </a:p>
        </p:txBody>
      </p:sp>
      <p:sp>
        <p:nvSpPr>
          <p:cNvPr id="4" name="3 Marcador de contenido"/>
          <p:cNvSpPr>
            <a:spLocks noGrp="1"/>
          </p:cNvSpPr>
          <p:nvPr>
            <p:ph idx="1"/>
          </p:nvPr>
        </p:nvSpPr>
        <p:spPr>
          <a:xfrm>
            <a:off x="738158" y="1857364"/>
            <a:ext cx="8420100" cy="4114800"/>
          </a:xfrm>
        </p:spPr>
        <p:txBody>
          <a:bodyPr/>
          <a:lstStyle/>
          <a:p>
            <a:r>
              <a:rPr lang="es-ES" dirty="0" smtClean="0"/>
              <a:t>PEDAGOGICAS</a:t>
            </a:r>
          </a:p>
          <a:p>
            <a:r>
              <a:rPr lang="es-ES" dirty="0" smtClean="0"/>
              <a:t>COMUNICATIVAS</a:t>
            </a:r>
          </a:p>
          <a:p>
            <a:r>
              <a:rPr lang="es-ES" dirty="0" smtClean="0"/>
              <a:t>TECNOLOGICOS</a:t>
            </a: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defRPr/>
            </a:pPr>
            <a:r>
              <a:rPr lang="es-ES" sz="4000" b="1" dirty="0" smtClean="0"/>
              <a:t>COMPETENCIAS PEDAGOGICAS</a:t>
            </a:r>
            <a:br>
              <a:rPr lang="es-ES" sz="4000" b="1" dirty="0" smtClean="0"/>
            </a:br>
            <a:endParaRPr lang="es-ES" sz="4000" dirty="0"/>
          </a:p>
        </p:txBody>
      </p:sp>
      <p:sp>
        <p:nvSpPr>
          <p:cNvPr id="12291" name="2 Marcador de contenido"/>
          <p:cNvSpPr>
            <a:spLocks noGrp="1"/>
          </p:cNvSpPr>
          <p:nvPr>
            <p:ph idx="1"/>
          </p:nvPr>
        </p:nvSpPr>
        <p:spPr>
          <a:xfrm>
            <a:off x="309530" y="1714488"/>
            <a:ext cx="8853487" cy="4876800"/>
          </a:xfrm>
        </p:spPr>
        <p:txBody>
          <a:bodyPr/>
          <a:lstStyle/>
          <a:p>
            <a:r>
              <a:rPr lang="es-ES_tradnl" sz="2800" dirty="0" smtClean="0"/>
              <a:t>Son sin duda las más importantes. Si revisamos el cuadro, nos encontraremos que son esenciales en seis de los ocho ítems en que se describen las características del modelo orientado al aprendizaje.</a:t>
            </a:r>
            <a:endParaRPr lang="es-ES" sz="2800" dirty="0" smtClean="0"/>
          </a:p>
          <a:p>
            <a:r>
              <a:rPr lang="es-ES" sz="2800" dirty="0" smtClean="0"/>
              <a:t> </a:t>
            </a:r>
            <a:r>
              <a:rPr lang="es-ES_tradnl" sz="2800" dirty="0" smtClean="0"/>
              <a:t>Son las concepciones reales, lo que se piensa realmente lo que determina las conductas, y no el discurso pedagógico, lo que se dice. Se trata, entonces, de tratar que el discurso pedagógico formal se transforme en pensa­miento real, operativo.</a:t>
            </a:r>
            <a:endParaRPr lang="es-ES" sz="2800" dirty="0" smtClean="0"/>
          </a:p>
          <a:p>
            <a:endParaRPr lang="es-ES" sz="2800" dirty="0" smtClean="0"/>
          </a:p>
          <a:p>
            <a:endParaRPr lang="es-ES" sz="2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2406" y="214290"/>
            <a:ext cx="8915400" cy="1143000"/>
          </a:xfrm>
        </p:spPr>
        <p:txBody>
          <a:bodyPr/>
          <a:lstStyle/>
          <a:p>
            <a:pPr>
              <a:defRPr/>
            </a:pPr>
            <a:r>
              <a:rPr lang="es-ES" sz="3600" b="1" dirty="0" smtClean="0"/>
              <a:t>COMPETENCIAS COMUNICATIVAS</a:t>
            </a:r>
            <a:endParaRPr lang="es-ES" sz="3600" dirty="0"/>
          </a:p>
        </p:txBody>
      </p:sp>
      <p:sp>
        <p:nvSpPr>
          <p:cNvPr id="12291" name="2 Marcador de contenido"/>
          <p:cNvSpPr>
            <a:spLocks noGrp="1"/>
          </p:cNvSpPr>
          <p:nvPr>
            <p:ph idx="1"/>
          </p:nvPr>
        </p:nvSpPr>
        <p:spPr>
          <a:xfrm>
            <a:off x="309530" y="1714488"/>
            <a:ext cx="8853487" cy="4876800"/>
          </a:xfrm>
        </p:spPr>
        <p:txBody>
          <a:bodyPr/>
          <a:lstStyle/>
          <a:p>
            <a:r>
              <a:rPr lang="es-ES_tradnl" sz="2800" dirty="0" smtClean="0"/>
              <a:t>De la descripción de los nuevos roles docentes surge claramente la necesidad de ampliar las competencias comunicativas de los docentes, que suelen ser casi exclusivamente verbales. En ese sentido aparecen varias compe­tencias comunicativas:</a:t>
            </a:r>
            <a:endParaRPr lang="es-ES" sz="2800" dirty="0" smtClean="0"/>
          </a:p>
          <a:p>
            <a:pPr lvl="1"/>
            <a:r>
              <a:rPr lang="es-ES_tradnl" sz="2400" dirty="0" smtClean="0"/>
              <a:t>Competencias en producción de textos</a:t>
            </a:r>
            <a:endParaRPr lang="es-ES" sz="2400" dirty="0" smtClean="0"/>
          </a:p>
          <a:p>
            <a:pPr lvl="1"/>
            <a:r>
              <a:rPr lang="es-ES_tradnl" sz="2400" dirty="0" smtClean="0"/>
              <a:t>Competencias en comunicación con recursos no verbales ni textuales (comunicación audiovisual).</a:t>
            </a:r>
            <a:endParaRPr lang="es-ES" sz="2400" dirty="0" smtClean="0"/>
          </a:p>
          <a:p>
            <a:pPr lvl="1"/>
            <a:r>
              <a:rPr lang="es-ES_tradnl" sz="2400" dirty="0" smtClean="0"/>
              <a:t>Competencias en comunicación utilizando las nuevas tecnologías.</a:t>
            </a:r>
            <a:endParaRPr lang="es-ES" sz="2400" dirty="0" smtClean="0"/>
          </a:p>
          <a:p>
            <a:pPr>
              <a:buNone/>
            </a:pPr>
            <a:endParaRPr lang="es-ES" sz="2800" dirty="0" smtClean="0"/>
          </a:p>
          <a:p>
            <a:endParaRPr lang="es-ES"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38158" y="642918"/>
            <a:ext cx="8420100" cy="1143000"/>
          </a:xfrm>
        </p:spPr>
        <p:txBody>
          <a:bodyPr/>
          <a:lstStyle/>
          <a:p>
            <a:pPr lvl="1">
              <a:defRPr/>
            </a:pPr>
            <a:r>
              <a:rPr lang="es-ES_tradnl" sz="2800" dirty="0" smtClean="0"/>
              <a:t>- </a:t>
            </a:r>
            <a:r>
              <a:rPr lang="es-ES_tradnl" sz="3200" dirty="0" smtClean="0"/>
              <a:t>Competencias en producción de textos</a:t>
            </a:r>
            <a:r>
              <a:rPr lang="es-ES" sz="2800" dirty="0" smtClean="0"/>
              <a:t/>
            </a:r>
            <a:br>
              <a:rPr lang="es-ES" sz="2800" dirty="0" smtClean="0"/>
            </a:br>
            <a:endParaRPr lang="es-ES" sz="4000" dirty="0"/>
          </a:p>
        </p:txBody>
      </p:sp>
      <p:sp>
        <p:nvSpPr>
          <p:cNvPr id="12291" name="2 Marcador de contenido"/>
          <p:cNvSpPr>
            <a:spLocks noGrp="1"/>
          </p:cNvSpPr>
          <p:nvPr>
            <p:ph idx="1"/>
          </p:nvPr>
        </p:nvSpPr>
        <p:spPr>
          <a:xfrm>
            <a:off x="595282" y="1214422"/>
            <a:ext cx="8853487" cy="4876800"/>
          </a:xfrm>
        </p:spPr>
        <p:txBody>
          <a:bodyPr/>
          <a:lstStyle/>
          <a:p>
            <a:pPr lvl="0"/>
            <a:r>
              <a:rPr lang="es-ES_tradnl" sz="2400" dirty="0" smtClean="0"/>
              <a:t>Producir textos dialógicos, abiertos a la reflexión, a la duda, al pensamiento crítico.</a:t>
            </a:r>
            <a:endParaRPr lang="es-ES" sz="2400" dirty="0" smtClean="0"/>
          </a:p>
          <a:p>
            <a:pPr lvl="0"/>
            <a:r>
              <a:rPr lang="es-ES_tradnl" sz="2400" dirty="0" smtClean="0"/>
              <a:t>Producir textos amenos, fluidos, que involucren al autor y al lector. Utilizar todos los recursos literarios adecuados.</a:t>
            </a:r>
            <a:endParaRPr lang="es-ES" sz="2400" dirty="0" smtClean="0"/>
          </a:p>
          <a:p>
            <a:pPr lvl="0"/>
            <a:r>
              <a:rPr lang="es-ES_tradnl" sz="2400" dirty="0" smtClean="0"/>
              <a:t>Producir consignas de trabajo claras, taxativas, sintéticas.</a:t>
            </a:r>
            <a:endParaRPr lang="es-ES" sz="2400" dirty="0" smtClean="0"/>
          </a:p>
          <a:p>
            <a:pPr lvl="0"/>
            <a:r>
              <a:rPr lang="es-ES_tradnl" sz="2400" dirty="0" smtClean="0"/>
              <a:t>Estructurar y organizar adecuadamente la información.</a:t>
            </a:r>
            <a:endParaRPr lang="es-ES" sz="2400" dirty="0" smtClean="0"/>
          </a:p>
          <a:p>
            <a:pPr lvl="0"/>
            <a:r>
              <a:rPr lang="es-ES_tradnl" sz="2400" dirty="0" smtClean="0"/>
              <a:t>Utilizar los recursos visuales disponibles (tipografía, formatos de párrafo, recuadros, barras, etc.) adecuadamente.</a:t>
            </a:r>
            <a:endParaRPr lang="es-ES" sz="2400" dirty="0" smtClean="0"/>
          </a:p>
          <a:p>
            <a:pPr lvl="0"/>
            <a:r>
              <a:rPr lang="es-ES_tradnl" sz="2400" dirty="0" smtClean="0"/>
              <a:t>Producir textos adecuados a los medios. No se escribe de la misma manera en un material didáctico que en un mensaje de correo electrónico.</a:t>
            </a:r>
            <a:endParaRPr lang="es-ES" sz="2400" dirty="0" smtClean="0"/>
          </a:p>
          <a:p>
            <a:endParaRPr lang="es-ES" sz="24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66720" y="357166"/>
            <a:ext cx="8420100" cy="1143000"/>
          </a:xfrm>
        </p:spPr>
        <p:txBody>
          <a:bodyPr/>
          <a:lstStyle/>
          <a:p>
            <a:pPr lvl="1">
              <a:defRPr/>
            </a:pPr>
            <a:r>
              <a:rPr lang="es-ES_tradnl" sz="2400" dirty="0" smtClean="0"/>
              <a:t>- </a:t>
            </a:r>
            <a:r>
              <a:rPr lang="es-ES_tradnl" sz="3200" dirty="0" smtClean="0"/>
              <a:t>Competencias </a:t>
            </a:r>
            <a:r>
              <a:rPr lang="es-ES" sz="3200" dirty="0" smtClean="0"/>
              <a:t> en recursos no verbales  ni textuales (audiovisual)</a:t>
            </a:r>
            <a:endParaRPr lang="es-ES" sz="3600" dirty="0"/>
          </a:p>
        </p:txBody>
      </p:sp>
      <p:sp>
        <p:nvSpPr>
          <p:cNvPr id="12291" name="2 Marcador de contenido"/>
          <p:cNvSpPr>
            <a:spLocks noGrp="1"/>
          </p:cNvSpPr>
          <p:nvPr>
            <p:ph idx="1"/>
          </p:nvPr>
        </p:nvSpPr>
        <p:spPr>
          <a:xfrm>
            <a:off x="595282" y="1714488"/>
            <a:ext cx="8853487" cy="4876800"/>
          </a:xfrm>
        </p:spPr>
        <p:txBody>
          <a:bodyPr/>
          <a:lstStyle/>
          <a:p>
            <a:pPr lvl="0"/>
            <a:r>
              <a:rPr lang="es-ES_tradnl" sz="2000" dirty="0" smtClean="0"/>
              <a:t>Capacidad de «leer», decodificar, imágenes. Seleccionar las más adecuadas para transmitir, acompañar, completar un mensaje.</a:t>
            </a:r>
            <a:endParaRPr lang="es-ES" sz="2000" dirty="0" smtClean="0"/>
          </a:p>
          <a:p>
            <a:pPr lvl="0"/>
            <a:r>
              <a:rPr lang="es-ES_tradnl" sz="2000" dirty="0" smtClean="0"/>
              <a:t>Capacidad de producir o manipular imágenes, para adecuarlas a determinado sentido.</a:t>
            </a:r>
            <a:endParaRPr lang="es-ES" sz="2000" dirty="0" smtClean="0"/>
          </a:p>
          <a:p>
            <a:pPr lvl="0"/>
            <a:r>
              <a:rPr lang="es-ES_tradnl" sz="2000" dirty="0" smtClean="0"/>
              <a:t>Capacidad para interpretar, seleccionar mensajes sonoros.</a:t>
            </a:r>
            <a:endParaRPr lang="es-ES" sz="2000" dirty="0" smtClean="0"/>
          </a:p>
          <a:p>
            <a:pPr lvl="0"/>
            <a:r>
              <a:rPr lang="es-ES_tradnl" sz="2000" dirty="0" smtClean="0"/>
              <a:t>Capacidad para comprender la comunicación de sentidos mediante imágenes en movimiento.</a:t>
            </a:r>
            <a:endParaRPr lang="es-ES" sz="2000" dirty="0" smtClean="0"/>
          </a:p>
          <a:p>
            <a:pPr lvl="0"/>
            <a:r>
              <a:rPr lang="es-ES_tradnl" sz="2000" dirty="0" smtClean="0"/>
              <a:t>Capacidad de integrar mensajes de diversos sistemas de códigos en lenguaje multimedia.</a:t>
            </a:r>
            <a:endParaRPr lang="es-ES" sz="2000" dirty="0" smtClean="0"/>
          </a:p>
          <a:p>
            <a:pPr lvl="0"/>
            <a:r>
              <a:rPr lang="es-ES_tradnl" sz="2000" dirty="0" smtClean="0"/>
              <a:t>Capacidad de adecuar los mensajes audiovisuales a las características de diversos soportes.</a:t>
            </a:r>
            <a:endParaRPr lang="es-ES" sz="2000" dirty="0" smtClean="0"/>
          </a:p>
          <a:p>
            <a:pPr lvl="0"/>
            <a:r>
              <a:rPr lang="es-ES_tradnl" sz="2000" dirty="0" smtClean="0"/>
              <a:t>Capacidad de producir (o dirigir la producción de) gráficos de alto nivel de codificación (infografía).</a:t>
            </a:r>
            <a:endParaRPr lang="es-ES" sz="2000" dirty="0" smtClean="0"/>
          </a:p>
          <a:p>
            <a:pPr>
              <a:buNone/>
            </a:pPr>
            <a:endParaRPr lang="es-ES" sz="20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66720" y="357166"/>
            <a:ext cx="8420100" cy="1143000"/>
          </a:xfrm>
        </p:spPr>
        <p:txBody>
          <a:bodyPr/>
          <a:lstStyle/>
          <a:p>
            <a:pPr lvl="1">
              <a:defRPr/>
            </a:pPr>
            <a:r>
              <a:rPr lang="es-ES_tradnl" sz="2800" dirty="0" smtClean="0"/>
              <a:t>- </a:t>
            </a:r>
            <a:r>
              <a:rPr lang="es-ES_tradnl" sz="3200" dirty="0" smtClean="0"/>
              <a:t>Competencias </a:t>
            </a:r>
            <a:r>
              <a:rPr lang="es-ES" sz="3200" dirty="0" smtClean="0"/>
              <a:t> en Comunicación utilizando nuevas Tecnologías.</a:t>
            </a:r>
            <a:endParaRPr lang="es-ES" sz="4000" dirty="0"/>
          </a:p>
        </p:txBody>
      </p:sp>
      <p:sp>
        <p:nvSpPr>
          <p:cNvPr id="12291" name="2 Marcador de contenido"/>
          <p:cNvSpPr>
            <a:spLocks noGrp="1"/>
          </p:cNvSpPr>
          <p:nvPr>
            <p:ph idx="1"/>
          </p:nvPr>
        </p:nvSpPr>
        <p:spPr>
          <a:xfrm>
            <a:off x="595282" y="1714488"/>
            <a:ext cx="8853487" cy="4876800"/>
          </a:xfrm>
        </p:spPr>
        <p:txBody>
          <a:bodyPr/>
          <a:lstStyle/>
          <a:p>
            <a:pPr lvl="0"/>
            <a:r>
              <a:rPr lang="es-ES_tradnl" sz="2400" dirty="0" smtClean="0"/>
              <a:t>Aprender a interpretar (decodificar) consultas de alumnos, vía email, generalmente poco claras en cuanto a las dudas o dificultades.</a:t>
            </a:r>
            <a:endParaRPr lang="es-ES" sz="2400" dirty="0" smtClean="0"/>
          </a:p>
          <a:p>
            <a:pPr lvl="0"/>
            <a:r>
              <a:rPr lang="es-ES_tradnl" sz="2400" dirty="0" smtClean="0"/>
              <a:t>Responder ayudando a encontrar la respuesta, sin darla (salvo en situaciones excepcionales).</a:t>
            </a:r>
            <a:endParaRPr lang="es-ES" sz="2400" dirty="0" smtClean="0"/>
          </a:p>
          <a:p>
            <a:pPr lvl="0"/>
            <a:r>
              <a:rPr lang="es-ES_tradnl" sz="2400" dirty="0" smtClean="0"/>
              <a:t>La participación o intervención docente en foros,</a:t>
            </a:r>
            <a:endParaRPr lang="es-ES" sz="2400" dirty="0" smtClean="0"/>
          </a:p>
          <a:p>
            <a:pPr lvl="0"/>
            <a:r>
              <a:rPr lang="es-ES_tradnl" sz="2400" dirty="0" smtClean="0"/>
              <a:t>La manera de intervenir en comunicaciones en tiempo real</a:t>
            </a:r>
            <a:endParaRPr lang="es-ES" sz="2400" dirty="0" smtClean="0"/>
          </a:p>
          <a:p>
            <a:pPr lvl="0"/>
            <a:r>
              <a:rPr lang="es-ES_tradnl" sz="2400" dirty="0" smtClean="0"/>
              <a:t>(chat), etc.</a:t>
            </a:r>
            <a:endParaRPr lang="es-ES" sz="2400" dirty="0" smtClean="0"/>
          </a:p>
          <a:p>
            <a:pPr>
              <a:buNone/>
            </a:pPr>
            <a:endParaRPr lang="es-ES"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2406" y="428604"/>
            <a:ext cx="8915400" cy="1143000"/>
          </a:xfrm>
        </p:spPr>
        <p:txBody>
          <a:bodyPr/>
          <a:lstStyle/>
          <a:p>
            <a:pPr>
              <a:defRPr/>
            </a:pPr>
            <a:r>
              <a:rPr lang="es-ES" sz="3600" b="1" dirty="0" smtClean="0"/>
              <a:t>COMPETENCIAS  TECNOLOGICOS</a:t>
            </a:r>
            <a:endParaRPr lang="es-ES" sz="3600" dirty="0"/>
          </a:p>
        </p:txBody>
      </p:sp>
      <p:sp>
        <p:nvSpPr>
          <p:cNvPr id="12291" name="2 Marcador de contenido"/>
          <p:cNvSpPr>
            <a:spLocks noGrp="1"/>
          </p:cNvSpPr>
          <p:nvPr>
            <p:ph idx="1"/>
          </p:nvPr>
        </p:nvSpPr>
        <p:spPr>
          <a:xfrm>
            <a:off x="380968" y="1981200"/>
            <a:ext cx="8853487" cy="4876800"/>
          </a:xfrm>
        </p:spPr>
        <p:txBody>
          <a:bodyPr/>
          <a:lstStyle/>
          <a:p>
            <a:r>
              <a:rPr lang="es-ES_tradnl" sz="2800" dirty="0" smtClean="0"/>
              <a:t>Son las necesarias para utilizar la tecnología educativa actual. Desde el retro proyector (elaborando filminas adecuadas) hasta los programas informáticos/ las redes. Podemos dividir esta categoría de competencias en tres grupos:</a:t>
            </a:r>
          </a:p>
          <a:p>
            <a:pPr lvl="1"/>
            <a:r>
              <a:rPr lang="es-ES_tradnl" sz="2400" dirty="0" smtClean="0"/>
              <a:t>Básico</a:t>
            </a:r>
          </a:p>
          <a:p>
            <a:pPr lvl="1"/>
            <a:r>
              <a:rPr lang="es-ES_tradnl" sz="2400" dirty="0" smtClean="0"/>
              <a:t>Medias</a:t>
            </a:r>
          </a:p>
          <a:p>
            <a:pPr lvl="1"/>
            <a:r>
              <a:rPr lang="es-ES_tradnl" sz="2400" dirty="0" smtClean="0"/>
              <a:t>Avanzada</a:t>
            </a:r>
            <a:endParaRPr lang="es-ES" sz="2800" dirty="0" smtClean="0"/>
          </a:p>
          <a:p>
            <a:endParaRPr lang="es-ES"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38158" y="357166"/>
            <a:ext cx="8420100" cy="1143000"/>
          </a:xfrm>
        </p:spPr>
        <p:txBody>
          <a:bodyPr/>
          <a:lstStyle/>
          <a:p>
            <a:pPr>
              <a:defRPr/>
            </a:pPr>
            <a:r>
              <a:rPr lang="es-ES" sz="3600" b="1" dirty="0" smtClean="0"/>
              <a:t/>
            </a:r>
            <a:br>
              <a:rPr lang="es-ES" sz="3600" b="1" dirty="0" smtClean="0"/>
            </a:br>
            <a:r>
              <a:rPr lang="es-ES" sz="3600" b="1" dirty="0" smtClean="0"/>
              <a:t>Competencias Básicas</a:t>
            </a:r>
            <a:endParaRPr lang="es-ES" sz="3600" dirty="0"/>
          </a:p>
        </p:txBody>
      </p:sp>
      <p:sp>
        <p:nvSpPr>
          <p:cNvPr id="12291" name="2 Marcador de contenido"/>
          <p:cNvSpPr>
            <a:spLocks noGrp="1"/>
          </p:cNvSpPr>
          <p:nvPr>
            <p:ph idx="1"/>
          </p:nvPr>
        </p:nvSpPr>
        <p:spPr>
          <a:xfrm>
            <a:off x="380968" y="1981200"/>
            <a:ext cx="8853487" cy="4876800"/>
          </a:xfrm>
        </p:spPr>
        <p:txBody>
          <a:bodyPr/>
          <a:lstStyle/>
          <a:p>
            <a:pPr lvl="0"/>
            <a:r>
              <a:rPr lang="es-ES_tradnl" sz="2800" dirty="0" smtClean="0"/>
              <a:t>Operación básica de computadoras.</a:t>
            </a:r>
            <a:endParaRPr lang="es-ES" sz="2800" dirty="0" smtClean="0"/>
          </a:p>
          <a:p>
            <a:pPr lvl="0"/>
            <a:r>
              <a:rPr lang="es-ES_tradnl" sz="2800" dirty="0" smtClean="0"/>
              <a:t>Manejo de un programa editor de textos, utilizando incluso sus capacidades avanzadas de edición.</a:t>
            </a:r>
            <a:endParaRPr lang="es-ES" sz="2800" dirty="0" smtClean="0"/>
          </a:p>
          <a:p>
            <a:pPr lvl="0"/>
            <a:r>
              <a:rPr lang="es-ES_tradnl" sz="2800" dirty="0" smtClean="0"/>
              <a:t>Manejo de programas de comunicación (e-mail).</a:t>
            </a:r>
            <a:endParaRPr lang="es-ES" sz="2800" dirty="0" smtClean="0"/>
          </a:p>
          <a:p>
            <a:pPr lvl="0"/>
            <a:r>
              <a:rPr lang="es-ES_tradnl" sz="2800" dirty="0" smtClean="0"/>
              <a:t>Manejo de programas editores de gráficos.</a:t>
            </a:r>
            <a:endParaRPr lang="es-ES" sz="2800" dirty="0" smtClean="0"/>
          </a:p>
          <a:p>
            <a:pPr lvl="0"/>
            <a:r>
              <a:rPr lang="es-ES_tradnl" sz="2800" dirty="0" smtClean="0"/>
              <a:t>Manejo de programas navegadores y buscadores de internet.</a:t>
            </a:r>
            <a:endParaRPr lang="es-ES" sz="2800" dirty="0" smtClean="0"/>
          </a:p>
          <a:p>
            <a:pPr>
              <a:buNone/>
            </a:pPr>
            <a:endParaRPr lang="es-ES"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38158" y="357166"/>
            <a:ext cx="8420100" cy="1143000"/>
          </a:xfrm>
        </p:spPr>
        <p:txBody>
          <a:bodyPr/>
          <a:lstStyle/>
          <a:p>
            <a:pPr>
              <a:defRPr/>
            </a:pPr>
            <a:r>
              <a:rPr lang="es-ES" sz="3600" b="1" dirty="0" smtClean="0"/>
              <a:t/>
            </a:r>
            <a:br>
              <a:rPr lang="es-ES" sz="3600" b="1" dirty="0" smtClean="0"/>
            </a:br>
            <a:r>
              <a:rPr lang="es-ES" sz="3600" b="1" dirty="0" smtClean="0"/>
              <a:t>Competencias  Medias</a:t>
            </a:r>
            <a:endParaRPr lang="es-ES" sz="3600" dirty="0"/>
          </a:p>
        </p:txBody>
      </p:sp>
      <p:sp>
        <p:nvSpPr>
          <p:cNvPr id="12291" name="2 Marcador de contenido"/>
          <p:cNvSpPr>
            <a:spLocks noGrp="1"/>
          </p:cNvSpPr>
          <p:nvPr>
            <p:ph idx="1"/>
          </p:nvPr>
        </p:nvSpPr>
        <p:spPr>
          <a:xfrm>
            <a:off x="452406" y="1714488"/>
            <a:ext cx="8853487" cy="4876800"/>
          </a:xfrm>
        </p:spPr>
        <p:txBody>
          <a:bodyPr/>
          <a:lstStyle/>
          <a:p>
            <a:pPr lvl="0"/>
            <a:r>
              <a:rPr lang="es-ES_tradnl" sz="2800" dirty="0" smtClean="0"/>
              <a:t>Edición básica de páginas web.</a:t>
            </a:r>
            <a:endParaRPr lang="es-ES" sz="2800" dirty="0" smtClean="0"/>
          </a:p>
          <a:p>
            <a:pPr lvl="0"/>
            <a:r>
              <a:rPr lang="es-ES_tradnl" sz="2800" dirty="0" smtClean="0"/>
              <a:t>Operación de un programa de diapositivas (PowerPoint u otro similar).</a:t>
            </a:r>
            <a:endParaRPr lang="es-ES" sz="2800" dirty="0" smtClean="0"/>
          </a:p>
          <a:p>
            <a:pPr lvl="0"/>
            <a:r>
              <a:rPr lang="es-ES_tradnl" sz="2800" dirty="0" smtClean="0"/>
              <a:t>Manejo básico de planillas de cálculos y/o bases de datos.</a:t>
            </a:r>
            <a:endParaRPr lang="es-ES" sz="2800" dirty="0" smtClean="0"/>
          </a:p>
          <a:p>
            <a:pPr lvl="0"/>
            <a:r>
              <a:rPr lang="es-ES_tradnl" sz="2800" dirty="0" smtClean="0"/>
              <a:t>Manejo básico de programas editores de simulaciones o acti­vidades.</a:t>
            </a:r>
            <a:endParaRPr lang="es-ES" sz="2800" dirty="0" smtClean="0"/>
          </a:p>
          <a:p>
            <a:pPr lvl="0"/>
            <a:r>
              <a:rPr lang="es-ES_tradnl" sz="2800" dirty="0" smtClean="0"/>
              <a:t>Edición multimedia básica.</a:t>
            </a:r>
            <a:endParaRPr lang="es-ES" sz="2800" dirty="0" smtClean="0"/>
          </a:p>
          <a:p>
            <a:pPr lvl="0"/>
            <a:r>
              <a:rPr lang="es-ES_tradnl" sz="2800" dirty="0" smtClean="0"/>
              <a:t>Conocimiento acerca de plataformas y su operatoria.</a:t>
            </a:r>
            <a:endParaRPr lang="es-E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38158" y="357166"/>
            <a:ext cx="8420100" cy="1143000"/>
          </a:xfrm>
        </p:spPr>
        <p:txBody>
          <a:bodyPr/>
          <a:lstStyle/>
          <a:p>
            <a:pPr>
              <a:defRPr/>
            </a:pPr>
            <a:r>
              <a:rPr lang="es-ES" sz="3600" b="1" dirty="0" smtClean="0"/>
              <a:t/>
            </a:r>
            <a:br>
              <a:rPr lang="es-ES" sz="3600" b="1" dirty="0" smtClean="0"/>
            </a:br>
            <a:r>
              <a:rPr lang="es-ES" sz="3600" b="1" dirty="0" smtClean="0"/>
              <a:t>Competencias  Avanzadas</a:t>
            </a:r>
            <a:endParaRPr lang="es-ES" sz="3600" dirty="0"/>
          </a:p>
        </p:txBody>
      </p:sp>
      <p:sp>
        <p:nvSpPr>
          <p:cNvPr id="12291" name="2 Marcador de contenido"/>
          <p:cNvSpPr>
            <a:spLocks noGrp="1"/>
          </p:cNvSpPr>
          <p:nvPr>
            <p:ph idx="1"/>
          </p:nvPr>
        </p:nvSpPr>
        <p:spPr>
          <a:xfrm>
            <a:off x="452406" y="1981200"/>
            <a:ext cx="8853487" cy="4876800"/>
          </a:xfrm>
        </p:spPr>
        <p:txBody>
          <a:bodyPr/>
          <a:lstStyle/>
          <a:p>
            <a:pPr lvl="0"/>
            <a:r>
              <a:rPr lang="es-ES_tradnl" sz="2800" dirty="0" smtClean="0"/>
              <a:t>Operación de programas especializados de su disciplina curricular.</a:t>
            </a:r>
            <a:endParaRPr lang="es-ES" sz="2800" dirty="0" smtClean="0"/>
          </a:p>
          <a:p>
            <a:pPr lvl="0"/>
            <a:r>
              <a:rPr lang="es-ES_tradnl" sz="2800" dirty="0" smtClean="0"/>
              <a:t>Manejo avanzado de planillas de cálculos y/o bases de datos.</a:t>
            </a:r>
            <a:endParaRPr lang="es-ES" sz="2800" dirty="0" smtClean="0"/>
          </a:p>
          <a:p>
            <a:pPr lvl="0"/>
            <a:r>
              <a:rPr lang="es-ES_tradnl" sz="2800" dirty="0" smtClean="0"/>
              <a:t>Manejo avanzado de programas editores de simulaciones o actividades.</a:t>
            </a:r>
            <a:endParaRPr lang="es-ES" sz="2800" dirty="0" smtClean="0"/>
          </a:p>
          <a:p>
            <a:pPr lvl="0"/>
            <a:r>
              <a:rPr lang="es-ES_tradnl" sz="2800" dirty="0" smtClean="0"/>
              <a:t>Edición multimedia incluyendo manejo de programas editores de contenidos.</a:t>
            </a:r>
            <a:endParaRPr lang="es-ES" sz="2800" dirty="0" smtClean="0"/>
          </a:p>
          <a:p>
            <a:pPr lvl="0"/>
            <a:r>
              <a:rPr lang="es-ES_tradnl" sz="2800" dirty="0" smtClean="0"/>
              <a:t>Configuración de plataformas.</a:t>
            </a:r>
            <a:endParaRPr lang="es-E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bwMode="auto">
          <a:xfrm>
            <a:off x="523844" y="500042"/>
            <a:ext cx="8853487" cy="857250"/>
          </a:xfrm>
          <a:prstGeom prst="rect">
            <a:avLst/>
          </a:prstGeom>
          <a:noFill/>
          <a:ln w="9525">
            <a:noFill/>
            <a:miter lim="800000"/>
            <a:headEnd/>
            <a:tailEnd/>
          </a:ln>
          <a:effectLst/>
        </p:spPr>
        <p:txBody>
          <a:bodyPr lIns="92075" tIns="46038" rIns="92075" bIns="46038" anchor="ctr"/>
          <a:lstStyle/>
          <a:p>
            <a:pPr marL="0" lvl="2">
              <a:defRPr/>
            </a:pPr>
            <a:endParaRPr lang="es-ES" sz="3200" b="1" kern="0" dirty="0">
              <a:solidFill>
                <a:schemeClr val="tx2"/>
              </a:solidFill>
              <a:effectLst>
                <a:outerShdw blurRad="38100" dist="38100" dir="2700000" algn="tl">
                  <a:srgbClr val="000000"/>
                </a:outerShdw>
              </a:effectLst>
            </a:endParaRPr>
          </a:p>
          <a:p>
            <a:pPr marL="0" lvl="2">
              <a:defRPr/>
            </a:pPr>
            <a:endParaRPr lang="es-ES" sz="3200" b="1" kern="0" dirty="0">
              <a:solidFill>
                <a:schemeClr val="tx2"/>
              </a:solidFill>
              <a:effectLst>
                <a:outerShdw blurRad="38100" dist="38100" dir="2700000" algn="tl">
                  <a:srgbClr val="000000"/>
                </a:outerShdw>
              </a:effectLst>
            </a:endParaRPr>
          </a:p>
          <a:p>
            <a:pPr marL="0" lvl="2">
              <a:defRPr/>
            </a:pPr>
            <a:r>
              <a:rPr lang="es-ES" sz="3600" b="1" kern="0" dirty="0" smtClean="0">
                <a:solidFill>
                  <a:schemeClr val="tx2"/>
                </a:solidFill>
                <a:effectLst>
                  <a:outerShdw blurRad="38100" dist="38100" dir="2700000" algn="tl">
                    <a:srgbClr val="000000"/>
                  </a:outerShdw>
                </a:effectLst>
              </a:rPr>
              <a:t>MATERIAL  DIDACTICO </a:t>
            </a:r>
            <a:r>
              <a:rPr lang="es-ES" sz="4400" kern="0" dirty="0">
                <a:solidFill>
                  <a:schemeClr val="tx2"/>
                </a:solidFill>
                <a:effectLst>
                  <a:outerShdw blurRad="38100" dist="38100" dir="2700000" algn="tl">
                    <a:srgbClr val="000000"/>
                  </a:outerShdw>
                </a:effectLst>
              </a:rPr>
              <a:t/>
            </a:r>
            <a:br>
              <a:rPr lang="es-ES" sz="4400" kern="0" dirty="0">
                <a:solidFill>
                  <a:schemeClr val="tx2"/>
                </a:solidFill>
                <a:effectLst>
                  <a:outerShdw blurRad="38100" dist="38100" dir="2700000" algn="tl">
                    <a:srgbClr val="000000"/>
                  </a:outerShdw>
                </a:effectLst>
              </a:rPr>
            </a:br>
            <a:endParaRPr lang="es-ES" sz="4400" kern="0" dirty="0">
              <a:solidFill>
                <a:schemeClr val="tx2"/>
              </a:solidFill>
              <a:effectLst>
                <a:outerShdw blurRad="38100" dist="38100" dir="2700000" algn="tl">
                  <a:srgbClr val="000000"/>
                </a:outerShdw>
              </a:effectLst>
            </a:endParaRPr>
          </a:p>
        </p:txBody>
      </p:sp>
      <p:sp>
        <p:nvSpPr>
          <p:cNvPr id="4" name="3 Marcador de contenido"/>
          <p:cNvSpPr>
            <a:spLocks noGrp="1"/>
          </p:cNvSpPr>
          <p:nvPr>
            <p:ph idx="1"/>
          </p:nvPr>
        </p:nvSpPr>
        <p:spPr>
          <a:xfrm>
            <a:off x="738158" y="1857364"/>
            <a:ext cx="8420100" cy="4114800"/>
          </a:xfrm>
        </p:spPr>
        <p:txBody>
          <a:bodyPr/>
          <a:lstStyle/>
          <a:p>
            <a:pPr lvl="0"/>
            <a:r>
              <a:rPr lang="es-ES_tradnl" sz="2800" dirty="0" smtClean="0"/>
              <a:t>El material impreso. Todavía tiene una participación muy importante, sobre todo en instituciones con tradición de educación presencial.</a:t>
            </a:r>
            <a:endParaRPr lang="es-ES" sz="2800" dirty="0" smtClean="0"/>
          </a:p>
          <a:p>
            <a:r>
              <a:rPr lang="es-ES_tradnl" sz="2800" dirty="0" smtClean="0"/>
              <a:t>Incluimos en esta categoría todo tipo de materiales impresos. Desde libros hasta reproducciones fotocopiadas.</a:t>
            </a:r>
            <a:endParaRPr lang="es-ES" sz="2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bwMode="auto">
          <a:xfrm>
            <a:off x="523844" y="500042"/>
            <a:ext cx="8853487" cy="857250"/>
          </a:xfrm>
          <a:prstGeom prst="rect">
            <a:avLst/>
          </a:prstGeom>
          <a:noFill/>
          <a:ln w="9525">
            <a:noFill/>
            <a:miter lim="800000"/>
            <a:headEnd/>
            <a:tailEnd/>
          </a:ln>
          <a:effectLst/>
        </p:spPr>
        <p:txBody>
          <a:bodyPr lIns="92075" tIns="46038" rIns="92075" bIns="46038" anchor="ctr"/>
          <a:lstStyle/>
          <a:p>
            <a:pPr marL="0" lvl="2">
              <a:defRPr/>
            </a:pPr>
            <a:endParaRPr lang="es-ES" sz="3200" b="1" kern="0" dirty="0">
              <a:solidFill>
                <a:schemeClr val="tx2"/>
              </a:solidFill>
              <a:effectLst>
                <a:outerShdw blurRad="38100" dist="38100" dir="2700000" algn="tl">
                  <a:srgbClr val="000000"/>
                </a:outerShdw>
              </a:effectLst>
            </a:endParaRPr>
          </a:p>
          <a:p>
            <a:pPr marL="0" lvl="2">
              <a:defRPr/>
            </a:pPr>
            <a:endParaRPr lang="es-ES" sz="3200" b="1" kern="0" dirty="0">
              <a:solidFill>
                <a:schemeClr val="tx2"/>
              </a:solidFill>
              <a:effectLst>
                <a:outerShdw blurRad="38100" dist="38100" dir="2700000" algn="tl">
                  <a:srgbClr val="000000"/>
                </a:outerShdw>
              </a:effectLst>
            </a:endParaRPr>
          </a:p>
          <a:p>
            <a:pPr marL="0" lvl="2">
              <a:defRPr/>
            </a:pPr>
            <a:r>
              <a:rPr lang="es-ES" sz="3600" b="1" kern="0" dirty="0" smtClean="0">
                <a:solidFill>
                  <a:schemeClr val="tx2"/>
                </a:solidFill>
                <a:effectLst>
                  <a:outerShdw blurRad="38100" dist="38100" dir="2700000" algn="tl">
                    <a:srgbClr val="000000"/>
                  </a:outerShdw>
                </a:effectLst>
              </a:rPr>
              <a:t>MATERIAL  DIDACTICO </a:t>
            </a:r>
            <a:r>
              <a:rPr lang="es-ES" sz="4400" kern="0" dirty="0">
                <a:solidFill>
                  <a:schemeClr val="tx2"/>
                </a:solidFill>
                <a:effectLst>
                  <a:outerShdw blurRad="38100" dist="38100" dir="2700000" algn="tl">
                    <a:srgbClr val="000000"/>
                  </a:outerShdw>
                </a:effectLst>
              </a:rPr>
              <a:t/>
            </a:r>
            <a:br>
              <a:rPr lang="es-ES" sz="4400" kern="0" dirty="0">
                <a:solidFill>
                  <a:schemeClr val="tx2"/>
                </a:solidFill>
                <a:effectLst>
                  <a:outerShdw blurRad="38100" dist="38100" dir="2700000" algn="tl">
                    <a:srgbClr val="000000"/>
                  </a:outerShdw>
                </a:effectLst>
              </a:rPr>
            </a:br>
            <a:endParaRPr lang="es-ES" sz="4400" kern="0" dirty="0">
              <a:solidFill>
                <a:schemeClr val="tx2"/>
              </a:solidFill>
              <a:effectLst>
                <a:outerShdw blurRad="38100" dist="38100" dir="2700000" algn="tl">
                  <a:srgbClr val="000000"/>
                </a:outerShdw>
              </a:effectLst>
            </a:endParaRPr>
          </a:p>
        </p:txBody>
      </p:sp>
      <p:sp>
        <p:nvSpPr>
          <p:cNvPr id="4" name="3 Marcador de contenido"/>
          <p:cNvSpPr>
            <a:spLocks noGrp="1"/>
          </p:cNvSpPr>
          <p:nvPr>
            <p:ph idx="1"/>
          </p:nvPr>
        </p:nvSpPr>
        <p:spPr>
          <a:xfrm>
            <a:off x="666720" y="1357298"/>
            <a:ext cx="8420100" cy="4114800"/>
          </a:xfrm>
        </p:spPr>
        <p:txBody>
          <a:bodyPr>
            <a:normAutofit lnSpcReduction="10000"/>
          </a:bodyPr>
          <a:lstStyle/>
          <a:p>
            <a:pPr lvl="0"/>
            <a:r>
              <a:rPr lang="es-ES_tradnl" sz="2400" dirty="0" smtClean="0"/>
              <a:t>El material digital destinado a la impresión. En muchos casos el material didáctico se distribuye en formatos digitales (desde documentos de procesador de texto hasta «libros electrónicos» en formato PDF o similar). Estos materiales, aunque pueden leerse en pantalla, están destinados al papel. Su impresión queda a cargo del alumno.</a:t>
            </a:r>
            <a:endParaRPr lang="es-ES" sz="2400" dirty="0" smtClean="0"/>
          </a:p>
          <a:p>
            <a:pPr lvl="0"/>
            <a:r>
              <a:rPr lang="es-ES_tradnl" sz="2400" dirty="0" smtClean="0"/>
              <a:t>El material textual con soporte en páginas web, o plataformas virtuales. Este tipo de materiales se utilizan en las instituciones cuyo modelo educativo privilegia los medios por sobre otras consideraciones. Así, pareciera que existe la «obligación» de colocar on-line los contenidos para que la educación sea realmente innovadora.</a:t>
            </a:r>
            <a:endParaRPr lang="es-ES" sz="24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bwMode="auto">
          <a:xfrm>
            <a:off x="523844" y="500042"/>
            <a:ext cx="8853487" cy="857250"/>
          </a:xfrm>
          <a:prstGeom prst="rect">
            <a:avLst/>
          </a:prstGeom>
          <a:noFill/>
          <a:ln w="9525">
            <a:noFill/>
            <a:miter lim="800000"/>
            <a:headEnd/>
            <a:tailEnd/>
          </a:ln>
          <a:effectLst/>
        </p:spPr>
        <p:txBody>
          <a:bodyPr lIns="92075" tIns="46038" rIns="92075" bIns="46038" anchor="ctr"/>
          <a:lstStyle/>
          <a:p>
            <a:pPr marL="0" lvl="2">
              <a:defRPr/>
            </a:pPr>
            <a:endParaRPr lang="es-ES" sz="3200" b="1" kern="0" dirty="0">
              <a:solidFill>
                <a:schemeClr val="tx2"/>
              </a:solidFill>
              <a:effectLst>
                <a:outerShdw blurRad="38100" dist="38100" dir="2700000" algn="tl">
                  <a:srgbClr val="000000"/>
                </a:outerShdw>
              </a:effectLst>
            </a:endParaRPr>
          </a:p>
          <a:p>
            <a:pPr marL="0" lvl="2">
              <a:defRPr/>
            </a:pPr>
            <a:endParaRPr lang="es-ES" sz="3200" b="1" kern="0" dirty="0">
              <a:solidFill>
                <a:schemeClr val="tx2"/>
              </a:solidFill>
              <a:effectLst>
                <a:outerShdw blurRad="38100" dist="38100" dir="2700000" algn="tl">
                  <a:srgbClr val="000000"/>
                </a:outerShdw>
              </a:effectLst>
            </a:endParaRPr>
          </a:p>
          <a:p>
            <a:pPr marL="0" lvl="2">
              <a:defRPr/>
            </a:pPr>
            <a:r>
              <a:rPr lang="es-ES" sz="3600" b="1" kern="0" dirty="0" smtClean="0">
                <a:solidFill>
                  <a:schemeClr val="tx2"/>
                </a:solidFill>
                <a:effectLst>
                  <a:outerShdw blurRad="38100" dist="38100" dir="2700000" algn="tl">
                    <a:srgbClr val="000000"/>
                  </a:outerShdw>
                </a:effectLst>
              </a:rPr>
              <a:t>MATERIAL  DIDACTICO </a:t>
            </a:r>
            <a:r>
              <a:rPr lang="es-ES" sz="4400" kern="0" dirty="0">
                <a:solidFill>
                  <a:schemeClr val="tx2"/>
                </a:solidFill>
                <a:effectLst>
                  <a:outerShdw blurRad="38100" dist="38100" dir="2700000" algn="tl">
                    <a:srgbClr val="000000"/>
                  </a:outerShdw>
                </a:effectLst>
              </a:rPr>
              <a:t/>
            </a:r>
            <a:br>
              <a:rPr lang="es-ES" sz="4400" kern="0" dirty="0">
                <a:solidFill>
                  <a:schemeClr val="tx2"/>
                </a:solidFill>
                <a:effectLst>
                  <a:outerShdw blurRad="38100" dist="38100" dir="2700000" algn="tl">
                    <a:srgbClr val="000000"/>
                  </a:outerShdw>
                </a:effectLst>
              </a:rPr>
            </a:br>
            <a:endParaRPr lang="es-ES" sz="4400" kern="0" dirty="0">
              <a:solidFill>
                <a:schemeClr val="tx2"/>
              </a:solidFill>
              <a:effectLst>
                <a:outerShdw blurRad="38100" dist="38100" dir="2700000" algn="tl">
                  <a:srgbClr val="000000"/>
                </a:outerShdw>
              </a:effectLst>
            </a:endParaRPr>
          </a:p>
        </p:txBody>
      </p:sp>
      <p:sp>
        <p:nvSpPr>
          <p:cNvPr id="4" name="3 Marcador de contenido"/>
          <p:cNvSpPr>
            <a:spLocks noGrp="1"/>
          </p:cNvSpPr>
          <p:nvPr>
            <p:ph idx="1"/>
          </p:nvPr>
        </p:nvSpPr>
        <p:spPr>
          <a:xfrm>
            <a:off x="666720" y="1928802"/>
            <a:ext cx="8420100" cy="4114800"/>
          </a:xfrm>
        </p:spPr>
        <p:txBody>
          <a:bodyPr/>
          <a:lstStyle/>
          <a:p>
            <a:pPr lvl="0"/>
            <a:r>
              <a:rPr lang="es-ES_tradnl" sz="2400" dirty="0" err="1" smtClean="0"/>
              <a:t>Cassetes</a:t>
            </a:r>
            <a:r>
              <a:rPr lang="es-ES_tradnl" sz="2400" dirty="0" smtClean="0"/>
              <a:t> de audio. Este tipo de materiales se utiliza cada vez menos, ya que los formatos de sonido digital permiten distribuirlos mediante </a:t>
            </a:r>
            <a:r>
              <a:rPr lang="es-ES_tradnl" sz="2400" dirty="0" err="1" smtClean="0"/>
              <a:t>CDs</a:t>
            </a:r>
            <a:r>
              <a:rPr lang="es-ES_tradnl" sz="2400" dirty="0" smtClean="0"/>
              <a:t> como soporte.</a:t>
            </a:r>
            <a:endParaRPr lang="es-ES" sz="2400" dirty="0" smtClean="0"/>
          </a:p>
          <a:p>
            <a:pPr lvl="0"/>
            <a:r>
              <a:rPr lang="es-ES_tradnl" sz="2400" dirty="0" err="1" smtClean="0"/>
              <a:t>Cassetes</a:t>
            </a:r>
            <a:r>
              <a:rPr lang="es-ES_tradnl" sz="2400" dirty="0" smtClean="0"/>
              <a:t> de video. Este tipo de soporte se utiliza relativamente poco, por los costos de distribución.</a:t>
            </a:r>
            <a:endParaRPr lang="es-ES" sz="2400" dirty="0" smtClean="0"/>
          </a:p>
          <a:p>
            <a:pPr lvl="0"/>
            <a:r>
              <a:rPr lang="es-ES_tradnl" sz="2400" dirty="0" smtClean="0"/>
              <a:t>Materiales didácticos multimedia (expositivos o interactivos). Son distribuidos mediante </a:t>
            </a:r>
            <a:r>
              <a:rPr lang="es-ES_tradnl" sz="2400" dirty="0" err="1" smtClean="0"/>
              <a:t>CDs</a:t>
            </a:r>
            <a:r>
              <a:rPr lang="es-ES_tradnl" sz="2400" dirty="0" smtClean="0"/>
              <a:t> o a través de páginas web o plataformas virtuales.</a:t>
            </a:r>
            <a:endParaRPr lang="es-ES"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1840</TotalTime>
  <Words>1121</Words>
  <Application>Microsoft Office PowerPoint</Application>
  <PresentationFormat>A4 (210 x 297 mm)</PresentationFormat>
  <Paragraphs>98</Paragraphs>
  <Slides>17</Slides>
  <Notes>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17</vt:i4>
      </vt:variant>
    </vt:vector>
  </HeadingPairs>
  <TitlesOfParts>
    <vt:vector size="19" baseType="lpstr">
      <vt:lpstr>Flujo</vt:lpstr>
      <vt:lpstr>Imagen</vt:lpstr>
      <vt:lpstr>Diapositiva 1</vt:lpstr>
      <vt:lpstr>INTRODUCCION</vt:lpstr>
      <vt:lpstr>Diapositiva 3</vt:lpstr>
      <vt:lpstr>  MODELO SUGERIDO EN LA EDUCACION VIRTUAL </vt:lpstr>
      <vt:lpstr>Diapositiva 5</vt:lpstr>
      <vt:lpstr>COMPETENCIAS PEDAGOGICAS </vt:lpstr>
      <vt:lpstr>COMPETENCIAS COMUNICATIVAS</vt:lpstr>
      <vt:lpstr>- Competencias en producción de textos </vt:lpstr>
      <vt:lpstr>- Competencias  en recursos no verbales  ni textuales (audiovisual)</vt:lpstr>
      <vt:lpstr>- Competencias  en Comunicación utilizando nuevas Tecnologías.</vt:lpstr>
      <vt:lpstr>COMPETENCIAS  TECNOLOGICOS</vt:lpstr>
      <vt:lpstr> Competencias Básicas</vt:lpstr>
      <vt:lpstr> Competencias  Medias</vt:lpstr>
      <vt:lpstr> Competencias  Avanzadas</vt:lpstr>
      <vt:lpstr>Diapositiva 15</vt:lpstr>
      <vt:lpstr>Diapositiva 16</vt:lpstr>
      <vt:lpstr>Diapositiva 17</vt:lpstr>
    </vt:vector>
  </TitlesOfParts>
  <Company>MILENIUM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PERICIA - VIOLENCIA FAMILIAR</dc:title>
  <dc:creator>MILENIUM</dc:creator>
  <cp:lastModifiedBy>USER</cp:lastModifiedBy>
  <cp:revision>275</cp:revision>
  <dcterms:created xsi:type="dcterms:W3CDTF">2001-07-09T00:52:32Z</dcterms:created>
  <dcterms:modified xsi:type="dcterms:W3CDTF">2012-07-14T16:30:55Z</dcterms:modified>
</cp:coreProperties>
</file>